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8"/>
  </p:notesMasterIdLst>
  <p:sldIdLst>
    <p:sldId id="257" r:id="rId2"/>
    <p:sldId id="258" r:id="rId3"/>
    <p:sldId id="260" r:id="rId4"/>
    <p:sldId id="261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8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65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13389-5C64-49DD-84D8-51A01593B26E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19293-3B5A-49FB-AB24-735578ADD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90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78ABE3C1-DBE1-495D-B57B-2849774B866A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28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624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73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2661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367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175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303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81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6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1"/>
            <a:ext cx="9161969" cy="887604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447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30578ACC-22D6-47C1-A373-4FD133E34F3C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9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01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064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52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76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15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4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929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tannica.com/science/molecular-weight" TargetMode="External"/><Relationship Id="rId7" Type="http://schemas.openxmlformats.org/officeDocument/2006/relationships/hyperlink" Target="https://www.britannica.com/science/molecule" TargetMode="External"/><Relationship Id="rId2" Type="http://schemas.openxmlformats.org/officeDocument/2006/relationships/hyperlink" Target="https://www.britannica.com/science/mole-chemistr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ritannica.com/science/ion-physics" TargetMode="External"/><Relationship Id="rId5" Type="http://schemas.openxmlformats.org/officeDocument/2006/relationships/hyperlink" Target="https://www.britannica.com/science/atom" TargetMode="External"/><Relationship Id="rId4" Type="http://schemas.openxmlformats.org/officeDocument/2006/relationships/hyperlink" Target="https://www.britannica.com/science/electron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608891"/>
          </a:xfrm>
        </p:spPr>
        <p:txBody>
          <a:bodyPr>
            <a:noAutofit/>
          </a:bodyPr>
          <a:lstStyle/>
          <a:p>
            <a:r>
              <a:rPr lang="en-US" sz="3600" dirty="0" smtClean="0"/>
              <a:t>Chemistry Review Exercise</a:t>
            </a:r>
            <a:endParaRPr lang="en-US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subTitle" idx="1"/>
          </p:nvPr>
        </p:nvSpPr>
        <p:spPr>
          <a:xfrm>
            <a:off x="490825" y="3414408"/>
            <a:ext cx="6108101" cy="48276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SOIL 4234 Laboratory No. 1</a:t>
            </a:r>
            <a:endParaRPr lang="en-US" sz="2000" dirty="0"/>
          </a:p>
        </p:txBody>
      </p:sp>
      <p:pic>
        <p:nvPicPr>
          <p:cNvPr id="10244" name="Picture 4" descr="https://www.york.ac.uk/media/chemistry/informationforschools/chemistryreview/crhead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95" y="3979136"/>
            <a:ext cx="428625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https://encrypted-tbn1.gstatic.com/images?q=tbn:ANd9GcRByZse_6OyLaUfxqUjBAkxrPeQocB7ak-RYbRz6MpZEhAjw82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6530">
            <a:off x="5344117" y="4318946"/>
            <a:ext cx="2105025" cy="21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http://www.paulnoll.com/Books/5000-Words/5000-pic-chemis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882" y="5271892"/>
            <a:ext cx="2021606" cy="1516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526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665933"/>
            <a:ext cx="6896534" cy="675187"/>
          </a:xfrm>
        </p:spPr>
        <p:txBody>
          <a:bodyPr>
            <a:normAutofit/>
          </a:bodyPr>
          <a:lstStyle/>
          <a:p>
            <a:r>
              <a:rPr lang="en-US" dirty="0" smtClean="0"/>
              <a:t>Number of ions in an acre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039" y="2180676"/>
            <a:ext cx="7645273" cy="867646"/>
          </a:xfrm>
        </p:spPr>
        <p:txBody>
          <a:bodyPr>
            <a:noAutofit/>
          </a:bodyPr>
          <a:lstStyle/>
          <a:p>
            <a:r>
              <a:rPr lang="en-US" sz="2800" dirty="0" smtClean="0"/>
              <a:t>(Weight/acre) x  (1mol element/molecular weight of element) x </a:t>
            </a:r>
            <a:r>
              <a:rPr lang="en-US" sz="2800" dirty="0" smtClean="0"/>
              <a:t>(# </a:t>
            </a:r>
            <a:r>
              <a:rPr lang="en-US" sz="2800" dirty="0" err="1" smtClean="0"/>
              <a:t>mol</a:t>
            </a:r>
            <a:r>
              <a:rPr lang="en-US" sz="2800" dirty="0" smtClean="0"/>
              <a:t> H</a:t>
            </a:r>
            <a:r>
              <a:rPr lang="en-US" sz="2800" baseline="30000" dirty="0" smtClean="0"/>
              <a:t>+</a:t>
            </a:r>
            <a:r>
              <a:rPr lang="en-US" sz="2800" dirty="0" smtClean="0"/>
              <a:t>/# </a:t>
            </a:r>
            <a:r>
              <a:rPr lang="en-US" sz="2800" dirty="0" err="1" smtClean="0"/>
              <a:t>mol</a:t>
            </a:r>
            <a:r>
              <a:rPr lang="en-US" sz="2800" dirty="0" smtClean="0"/>
              <a:t> N) x (Avogadro’s </a:t>
            </a:r>
            <a:r>
              <a:rPr lang="en-US" sz="2800" dirty="0" smtClean="0"/>
              <a:t>constant)</a:t>
            </a:r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34824" y="4711925"/>
            <a:ext cx="6887389" cy="4681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chemeClr val="bg1"/>
                </a:solidFill>
              </a:rPr>
              <a:t>Avogadro’s constant = 6.02 x 10</a:t>
            </a:r>
            <a:r>
              <a:rPr lang="en-US" sz="2800" baseline="30000" dirty="0" smtClean="0">
                <a:solidFill>
                  <a:schemeClr val="bg1"/>
                </a:solidFill>
              </a:rPr>
              <a:t>23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1639" y="5356883"/>
            <a:ext cx="8493760" cy="144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number of units in one </a:t>
            </a:r>
            <a:r>
              <a:rPr lang="en-US" sz="2000" u="sng" dirty="0" smtClean="0">
                <a:hlinkClick r:id="rId2"/>
              </a:rPr>
              <a:t>mole</a:t>
            </a:r>
            <a:r>
              <a:rPr lang="en-US" sz="2000" dirty="0" smtClean="0"/>
              <a:t> of any substance (defined as its </a:t>
            </a:r>
            <a:r>
              <a:rPr lang="en-US" sz="2000" u="sng" dirty="0" smtClean="0">
                <a:hlinkClick r:id="rId3"/>
              </a:rPr>
              <a:t>molecular weight</a:t>
            </a:r>
            <a:r>
              <a:rPr lang="en-US" sz="2000" dirty="0" smtClean="0"/>
              <a:t> in grams). The units may be </a:t>
            </a:r>
            <a:r>
              <a:rPr lang="en-US" sz="2000" u="sng" dirty="0" smtClean="0">
                <a:hlinkClick r:id="rId4"/>
              </a:rPr>
              <a:t>electrons</a:t>
            </a:r>
            <a:r>
              <a:rPr lang="en-US" sz="2000" dirty="0" smtClean="0"/>
              <a:t>, </a:t>
            </a:r>
            <a:r>
              <a:rPr lang="en-US" sz="2000" u="sng" dirty="0" smtClean="0">
                <a:hlinkClick r:id="rId5"/>
              </a:rPr>
              <a:t>atoms</a:t>
            </a:r>
            <a:r>
              <a:rPr lang="en-US" sz="2000" dirty="0" smtClean="0"/>
              <a:t>, </a:t>
            </a:r>
            <a:r>
              <a:rPr lang="en-US" sz="2000" u="sng" dirty="0" smtClean="0">
                <a:hlinkClick r:id="rId6"/>
              </a:rPr>
              <a:t>ions</a:t>
            </a:r>
            <a:r>
              <a:rPr lang="en-US" sz="2000" dirty="0" smtClean="0"/>
              <a:t>, or </a:t>
            </a:r>
            <a:r>
              <a:rPr lang="en-US" sz="2000" u="sng" dirty="0" smtClean="0">
                <a:hlinkClick r:id="rId7"/>
              </a:rPr>
              <a:t>molecules</a:t>
            </a:r>
            <a:r>
              <a:rPr lang="en-US" sz="2000" dirty="0" smtClean="0"/>
              <a:t>, depending on the nature of the substance and the character of the reaction (if any). 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952690" y="3323948"/>
            <a:ext cx="3091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Mole ratio of N and H in NH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cxnSp>
        <p:nvCxnSpPr>
          <p:cNvPr id="9" name="Curved Connector 8"/>
          <p:cNvCxnSpPr/>
          <p:nvPr/>
        </p:nvCxnSpPr>
        <p:spPr>
          <a:xfrm rot="16200000" flipV="1">
            <a:off x="5963327" y="3060669"/>
            <a:ext cx="352434" cy="174173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32382" y="3939272"/>
            <a:ext cx="4539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Convert weight to appropriate unit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37617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660400"/>
            <a:ext cx="6896534" cy="670560"/>
          </a:xfrm>
        </p:spPr>
        <p:txBody>
          <a:bodyPr>
            <a:normAutofit/>
          </a:bodyPr>
          <a:lstStyle/>
          <a:p>
            <a:r>
              <a:rPr lang="en-US" dirty="0" smtClean="0"/>
              <a:t>pH average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965620"/>
            <a:ext cx="6887389" cy="320719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Step1: H</a:t>
            </a:r>
            <a:r>
              <a:rPr lang="en-US" baseline="30000" dirty="0" smtClean="0"/>
              <a:t>+</a:t>
            </a:r>
            <a:r>
              <a:rPr lang="en-US" dirty="0" smtClean="0"/>
              <a:t> = -log 10</a:t>
            </a:r>
            <a:r>
              <a:rPr lang="en-US" baseline="30000" dirty="0" smtClean="0"/>
              <a:t>-pH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7937" lvl="1" indent="0">
              <a:buNone/>
            </a:pPr>
            <a:r>
              <a:rPr lang="en-US" sz="2400" dirty="0" smtClean="0"/>
              <a:t>Step 2: Average = total/no. of items</a:t>
            </a:r>
          </a:p>
          <a:p>
            <a:pPr marL="228600" lvl="1" indent="-220663"/>
            <a:endParaRPr lang="en-US" sz="2400" dirty="0" smtClean="0"/>
          </a:p>
          <a:p>
            <a:pPr marL="7937" lvl="1" indent="0">
              <a:buNone/>
            </a:pPr>
            <a:r>
              <a:rPr lang="en-US" sz="2400" dirty="0" smtClean="0"/>
              <a:t>Step 3: pH = log average</a:t>
            </a:r>
          </a:p>
          <a:p>
            <a:pPr marL="228600" lvl="1" indent="-220663"/>
            <a:endParaRPr lang="en-US" sz="2400" baseline="30000" dirty="0"/>
          </a:p>
          <a:p>
            <a:pPr marL="228600" lvl="1" indent="-220663"/>
            <a:endParaRPr lang="en-US" sz="2400" baseline="30000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468696" y="1845717"/>
            <a:ext cx="3022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pH </a:t>
            </a:r>
            <a:r>
              <a:rPr lang="en-US" sz="2800" dirty="0"/>
              <a:t>= -log 10</a:t>
            </a:r>
            <a:r>
              <a:rPr lang="en-US" sz="2800" baseline="30000" dirty="0"/>
              <a:t>-pH</a:t>
            </a:r>
          </a:p>
        </p:txBody>
      </p:sp>
    </p:spTree>
    <p:extLst>
      <p:ext uri="{BB962C8B-B14F-4D97-AF65-F5344CB8AC3E}">
        <p14:creationId xmlns:p14="http://schemas.microsoft.com/office/powerpoint/2010/main" val="244113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2108"/>
            <a:ext cx="6896534" cy="5777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No.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067" y="4860164"/>
            <a:ext cx="5508170" cy="5940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Step 2. Do ratio and proportion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76601" y="3882863"/>
            <a:ext cx="2764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</a:t>
            </a:r>
            <a:r>
              <a:rPr lang="en-US" dirty="0" err="1" smtClean="0"/>
              <a:t>mol</a:t>
            </a:r>
            <a:r>
              <a:rPr lang="en-US" dirty="0" smtClean="0"/>
              <a:t> = 1,000,000 </a:t>
            </a:r>
            <a:r>
              <a:rPr lang="el-GR" dirty="0" smtClean="0"/>
              <a:t>μ</a:t>
            </a:r>
            <a:r>
              <a:rPr lang="en-US" dirty="0" err="1" smtClean="0"/>
              <a:t>mol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86067" y="1972372"/>
            <a:ext cx="5791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Step 1. Convert </a:t>
            </a:r>
            <a:r>
              <a:rPr lang="en-US" sz="2400" u="sng" dirty="0"/>
              <a:t>µ</a:t>
            </a:r>
            <a:r>
              <a:rPr lang="en-US" sz="2400" u="sng" dirty="0" err="1"/>
              <a:t>mol</a:t>
            </a:r>
            <a:r>
              <a:rPr lang="en-US" sz="2400" u="sng" dirty="0"/>
              <a:t> P</a:t>
            </a:r>
            <a:r>
              <a:rPr lang="en-US" sz="2400" dirty="0"/>
              <a:t>   to  </a:t>
            </a:r>
            <a:r>
              <a:rPr lang="en-US" sz="2400" u="sng" dirty="0" err="1" smtClean="0"/>
              <a:t>lb</a:t>
            </a:r>
            <a:r>
              <a:rPr lang="en-US" sz="2400" u="sng" dirty="0" smtClean="0"/>
              <a:t> </a:t>
            </a:r>
            <a:r>
              <a:rPr lang="en-US" sz="2400" u="sng" dirty="0"/>
              <a:t>P</a:t>
            </a:r>
            <a:endParaRPr lang="en-US" sz="2400" dirty="0"/>
          </a:p>
          <a:p>
            <a:r>
              <a:rPr lang="en-US" sz="2400" dirty="0"/>
              <a:t>		     </a:t>
            </a:r>
            <a:r>
              <a:rPr lang="en-US" sz="2400" dirty="0" smtClean="0"/>
              <a:t>          g </a:t>
            </a:r>
            <a:r>
              <a:rPr lang="en-US" sz="2400" dirty="0"/>
              <a:t>soil        </a:t>
            </a:r>
            <a:r>
              <a:rPr lang="en-US" sz="2400" dirty="0" err="1" smtClean="0"/>
              <a:t>lb</a:t>
            </a:r>
            <a:r>
              <a:rPr lang="en-US" sz="2400" dirty="0" smtClean="0"/>
              <a:t> </a:t>
            </a:r>
            <a:r>
              <a:rPr lang="en-US" sz="2400" dirty="0"/>
              <a:t>soil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95124" y="3033851"/>
            <a:ext cx="4258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1.a. First convert the </a:t>
            </a:r>
            <a:r>
              <a:rPr lang="el-GR" dirty="0"/>
              <a:t>μ</a:t>
            </a:r>
            <a:r>
              <a:rPr lang="en-US" dirty="0" err="1" smtClean="0"/>
              <a:t>mol</a:t>
            </a:r>
            <a:r>
              <a:rPr lang="en-US" dirty="0" smtClean="0"/>
              <a:t> P to </a:t>
            </a:r>
            <a:r>
              <a:rPr lang="en-US" dirty="0" err="1" smtClean="0"/>
              <a:t>lb</a:t>
            </a:r>
            <a:r>
              <a:rPr lang="en-US" dirty="0" smtClean="0"/>
              <a:t> P</a:t>
            </a:r>
          </a:p>
          <a:p>
            <a:r>
              <a:rPr lang="en-US" dirty="0" smtClean="0"/>
              <a:t>1.b. Then convert g soil to </a:t>
            </a:r>
            <a:r>
              <a:rPr lang="en-US" dirty="0" err="1" smtClean="0"/>
              <a:t>lb</a:t>
            </a:r>
            <a:r>
              <a:rPr lang="en-US" dirty="0" smtClean="0"/>
              <a:t> soil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88773" y="5531501"/>
            <a:ext cx="3548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 acre has 2,000,000 lbs soil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5283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640080"/>
            <a:ext cx="6896534" cy="660400"/>
          </a:xfrm>
        </p:spPr>
        <p:txBody>
          <a:bodyPr>
            <a:normAutofit/>
          </a:bodyPr>
          <a:lstStyle/>
          <a:p>
            <a:r>
              <a:rPr lang="en-US" dirty="0" smtClean="0"/>
              <a:t>Titration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8141043" cy="289415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Step 1. Determine the no. of moles of titrant</a:t>
            </a:r>
            <a:endParaRPr lang="en-US" baseline="-25000" dirty="0" smtClean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Step 2. Determine the ratio of titrant and </a:t>
            </a:r>
            <a:r>
              <a:rPr lang="en-US" dirty="0" err="1" smtClean="0"/>
              <a:t>titrand</a:t>
            </a:r>
            <a:endParaRPr lang="en-US" baseline="-25000" dirty="0" smtClean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Step 3. Determine the no. of moles of </a:t>
            </a:r>
            <a:r>
              <a:rPr lang="en-US" dirty="0" err="1" smtClean="0"/>
              <a:t>titrand</a:t>
            </a:r>
            <a:endParaRPr lang="en-US" dirty="0" smtClean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Step 4. Determine the molarity of </a:t>
            </a:r>
            <a:r>
              <a:rPr lang="en-US" dirty="0" err="1" smtClean="0"/>
              <a:t>titrand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56861" y="5544889"/>
            <a:ext cx="3046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Titrant is sulfuric acid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Titrand</a:t>
            </a:r>
            <a:r>
              <a:rPr lang="en-US" dirty="0" smtClean="0">
                <a:solidFill>
                  <a:schemeClr val="bg1"/>
                </a:solidFill>
              </a:rPr>
              <a:t> is sodium hydroxide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67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784" y="1901026"/>
            <a:ext cx="6887389" cy="54784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ppm = mg/L  = 10</a:t>
            </a:r>
            <a:r>
              <a:rPr lang="en-US" sz="2800" baseline="30000" dirty="0" smtClean="0"/>
              <a:t>-3</a:t>
            </a:r>
            <a:r>
              <a:rPr lang="en-US" sz="2800" dirty="0" smtClean="0"/>
              <a:t>g/L</a:t>
            </a:r>
            <a:endParaRPr lang="en-US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5631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No. of grams compound (8)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0784" y="2759639"/>
            <a:ext cx="8144275" cy="1039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 smtClean="0"/>
              <a:t>gram</a:t>
            </a:r>
            <a:r>
              <a:rPr lang="en-US" dirty="0" smtClean="0"/>
              <a:t> x    </a:t>
            </a:r>
            <a:r>
              <a:rPr lang="en-US" u="sng" dirty="0" smtClean="0"/>
              <a:t>mole element</a:t>
            </a:r>
            <a:r>
              <a:rPr lang="en-US" dirty="0" smtClean="0"/>
              <a:t>   x   </a:t>
            </a:r>
            <a:r>
              <a:rPr lang="en-US" u="sng" dirty="0" smtClean="0"/>
              <a:t>mole </a:t>
            </a:r>
            <a:r>
              <a:rPr lang="en-US" u="sng" dirty="0" err="1" smtClean="0"/>
              <a:t>cmpd</a:t>
            </a:r>
            <a:r>
              <a:rPr lang="en-US" u="sng" dirty="0" smtClean="0"/>
              <a:t> </a:t>
            </a:r>
            <a:r>
              <a:rPr lang="en-US" dirty="0" smtClean="0"/>
              <a:t>     x   </a:t>
            </a:r>
            <a:r>
              <a:rPr lang="en-US" u="sng" dirty="0" smtClean="0"/>
              <a:t>g </a:t>
            </a:r>
            <a:r>
              <a:rPr lang="en-US" u="sng" dirty="0" err="1" smtClean="0"/>
              <a:t>cmpd</a:t>
            </a:r>
            <a:endParaRPr lang="en-US" u="sng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L	       gram element      mole element       </a:t>
            </a:r>
            <a:r>
              <a:rPr lang="en-US" dirty="0" err="1" smtClean="0"/>
              <a:t>mol</a:t>
            </a:r>
            <a:r>
              <a:rPr lang="en-US" dirty="0" smtClean="0"/>
              <a:t> </a:t>
            </a:r>
            <a:r>
              <a:rPr lang="en-US" dirty="0" err="1" smtClean="0"/>
              <a:t>cmpd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16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514" y="731457"/>
            <a:ext cx="7428173" cy="5631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Calculating no. of g for a solution (9)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8372" y="2456616"/>
            <a:ext cx="2188029" cy="569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M = </a:t>
            </a:r>
            <a:r>
              <a:rPr lang="en-US" sz="2800" dirty="0" err="1" smtClean="0"/>
              <a:t>mol</a:t>
            </a:r>
            <a:r>
              <a:rPr lang="en-US" sz="2800" dirty="0" smtClean="0"/>
              <a:t>/L</a:t>
            </a:r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01499" y="3456325"/>
            <a:ext cx="5522558" cy="1039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 err="1" smtClean="0"/>
              <a:t>mol</a:t>
            </a:r>
            <a:r>
              <a:rPr lang="en-US" dirty="0" smtClean="0"/>
              <a:t> x    </a:t>
            </a:r>
            <a:r>
              <a:rPr lang="en-US" u="sng" dirty="0" smtClean="0"/>
              <a:t>mole </a:t>
            </a:r>
            <a:r>
              <a:rPr lang="en-US" u="sng" dirty="0" err="1" smtClean="0"/>
              <a:t>cmpd</a:t>
            </a:r>
            <a:r>
              <a:rPr lang="en-US" u="sng" dirty="0" smtClean="0"/>
              <a:t> </a:t>
            </a:r>
            <a:r>
              <a:rPr lang="en-US" dirty="0" smtClean="0"/>
              <a:t>     x   </a:t>
            </a:r>
            <a:r>
              <a:rPr lang="en-US" u="sng" dirty="0" smtClean="0"/>
              <a:t>g </a:t>
            </a:r>
            <a:r>
              <a:rPr lang="en-US" u="sng" dirty="0" err="1" smtClean="0"/>
              <a:t>cmpd</a:t>
            </a:r>
            <a:endParaRPr lang="en-US" u="sng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L	 mole element       </a:t>
            </a:r>
            <a:r>
              <a:rPr lang="en-US" dirty="0" err="1" smtClean="0"/>
              <a:t>mol</a:t>
            </a:r>
            <a:r>
              <a:rPr lang="en-US" dirty="0" smtClean="0"/>
              <a:t> </a:t>
            </a:r>
            <a:r>
              <a:rPr lang="en-US" dirty="0" err="1" smtClean="0"/>
              <a:t>cmpd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764972" y="3341914"/>
            <a:ext cx="2362200" cy="1001485"/>
          </a:xfrm>
          <a:prstGeom prst="ellipse">
            <a:avLst/>
          </a:prstGeom>
          <a:noFill/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47800" y="5057361"/>
            <a:ext cx="6422571" cy="39921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 smtClean="0"/>
              <a:t>How many moles element in a given compound?</a:t>
            </a:r>
            <a:endParaRPr lang="en-US" sz="2800" dirty="0"/>
          </a:p>
        </p:txBody>
      </p:sp>
      <p:cxnSp>
        <p:nvCxnSpPr>
          <p:cNvPr id="8" name="Curved Connector 7"/>
          <p:cNvCxnSpPr>
            <a:endCxn id="4" idx="4"/>
          </p:cNvCxnSpPr>
          <p:nvPr/>
        </p:nvCxnSpPr>
        <p:spPr>
          <a:xfrm rot="16200000" flipV="1">
            <a:off x="3700670" y="4588801"/>
            <a:ext cx="713962" cy="223157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16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619760"/>
            <a:ext cx="6896534" cy="690880"/>
          </a:xfrm>
        </p:spPr>
        <p:txBody>
          <a:bodyPr>
            <a:normAutofit/>
          </a:bodyPr>
          <a:lstStyle/>
          <a:p>
            <a:r>
              <a:rPr lang="en-US" dirty="0" smtClean="0"/>
              <a:t>Oxidation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784" y="2042959"/>
            <a:ext cx="6887389" cy="515184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 smtClean="0"/>
              <a:t>RULES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9270" y="2674330"/>
            <a:ext cx="8189559" cy="2115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sz="2800" dirty="0" smtClean="0"/>
              <a:t>The oxidation state of an element by itself is 0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sz="2800" dirty="0" smtClean="0"/>
              <a:t>Hydrogen is always 1</a:t>
            </a:r>
            <a:r>
              <a:rPr lang="en-US" sz="2800" baseline="30000" dirty="0" smtClean="0"/>
              <a:t>+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sz="2800" dirty="0" smtClean="0"/>
              <a:t>Oxygen is always 2</a:t>
            </a:r>
            <a:r>
              <a:rPr lang="en-US" sz="2800" baseline="30000" dirty="0" smtClean="0"/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76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74" y="187970"/>
            <a:ext cx="8787739" cy="6513614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6019561" y="1346381"/>
            <a:ext cx="2581523" cy="3034748"/>
            <a:chOff x="5971433" y="1502797"/>
            <a:chExt cx="2581523" cy="3034748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5972300" y="1502797"/>
              <a:ext cx="0" cy="6122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5971433" y="2114184"/>
              <a:ext cx="42937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392852" y="2107959"/>
              <a:ext cx="7951" cy="6122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6835476" y="3324971"/>
              <a:ext cx="42937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264846" y="3922643"/>
              <a:ext cx="42937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701304" y="4537545"/>
              <a:ext cx="42937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123586" y="4534893"/>
              <a:ext cx="42937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6392852" y="2719346"/>
              <a:ext cx="42937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6827238" y="2711305"/>
              <a:ext cx="7951" cy="6122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7256895" y="3326388"/>
              <a:ext cx="7951" cy="6122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7694216" y="3922643"/>
              <a:ext cx="7951" cy="6122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1838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639" y="2155640"/>
            <a:ext cx="6887389" cy="2729397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bg1"/>
                </a:solidFill>
              </a:rPr>
              <a:t>cation</a:t>
            </a:r>
            <a:r>
              <a:rPr lang="en-US" dirty="0" smtClean="0"/>
              <a:t> is always named first and the </a:t>
            </a:r>
            <a:r>
              <a:rPr lang="en-US" dirty="0" smtClean="0">
                <a:solidFill>
                  <a:schemeClr val="bg1"/>
                </a:solidFill>
              </a:rPr>
              <a:t>anion</a:t>
            </a:r>
            <a:r>
              <a:rPr lang="en-US" dirty="0" smtClean="0"/>
              <a:t> second</a:t>
            </a:r>
          </a:p>
          <a:p>
            <a:r>
              <a:rPr lang="en-US" dirty="0" smtClean="0"/>
              <a:t>A simple cation (obtained from a single atom) takes its name from the name of the element</a:t>
            </a:r>
          </a:p>
          <a:p>
            <a:r>
              <a:rPr lang="en-US" dirty="0" smtClean="0"/>
              <a:t>A simple anion is named by taking the first part of the element name (the root) and adding </a:t>
            </a:r>
            <a:r>
              <a:rPr lang="en-US" i="1" dirty="0" smtClean="0"/>
              <a:t>–ide.</a:t>
            </a:r>
            <a:endParaRPr lang="en-US" i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22494" y="635273"/>
            <a:ext cx="6896534" cy="685527"/>
          </a:xfrm>
        </p:spPr>
        <p:txBody>
          <a:bodyPr/>
          <a:lstStyle/>
          <a:p>
            <a:r>
              <a:rPr lang="en-US" dirty="0" smtClean="0"/>
              <a:t>Binary compounds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45800" y="4947118"/>
            <a:ext cx="5135086" cy="1239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Example: </a:t>
            </a:r>
            <a:r>
              <a:rPr lang="en-US" dirty="0" err="1" smtClean="0"/>
              <a:t>NaCl</a:t>
            </a:r>
            <a:r>
              <a:rPr lang="en-US" dirty="0"/>
              <a:t> </a:t>
            </a:r>
            <a:r>
              <a:rPr lang="en-US" dirty="0" smtClean="0"/>
              <a:t>  sodium </a:t>
            </a:r>
            <a:r>
              <a:rPr lang="en-US" u="sng" dirty="0" smtClean="0"/>
              <a:t>chlor</a:t>
            </a:r>
            <a:r>
              <a:rPr lang="en-US" dirty="0" smtClean="0"/>
              <a:t>ide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	     </a:t>
            </a:r>
            <a:r>
              <a:rPr lang="en-US" dirty="0" err="1" smtClean="0"/>
              <a:t>KBr</a:t>
            </a:r>
            <a:r>
              <a:rPr lang="en-US" dirty="0" smtClean="0"/>
              <a:t>     potassium </a:t>
            </a:r>
            <a:r>
              <a:rPr lang="en-US" u="sng" dirty="0" smtClean="0"/>
              <a:t>brom</a:t>
            </a:r>
            <a:r>
              <a:rPr lang="en-US" dirty="0" smtClean="0"/>
              <a:t>ide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smtClean="0"/>
              <a:t>     </a:t>
            </a:r>
            <a:r>
              <a:rPr lang="en-US" dirty="0" err="1" smtClean="0"/>
              <a:t>CaO</a:t>
            </a:r>
            <a:r>
              <a:rPr lang="en-US" dirty="0" smtClean="0"/>
              <a:t>    calcium </a:t>
            </a:r>
            <a:r>
              <a:rPr lang="en-US" u="sng" dirty="0" smtClean="0"/>
              <a:t>ox</a:t>
            </a:r>
            <a:r>
              <a:rPr lang="en-US" dirty="0" smtClean="0"/>
              <a:t>ide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115" y="4381044"/>
            <a:ext cx="2123690" cy="21503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2500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6887389" cy="1592576"/>
          </a:xfrm>
        </p:spPr>
        <p:txBody>
          <a:bodyPr/>
          <a:lstStyle/>
          <a:p>
            <a:r>
              <a:rPr lang="en-US" dirty="0" smtClean="0"/>
              <a:t>Suffixes</a:t>
            </a:r>
            <a:r>
              <a:rPr lang="en-US" i="1" dirty="0" smtClean="0">
                <a:solidFill>
                  <a:schemeClr val="bg1"/>
                </a:solidFill>
              </a:rPr>
              <a:t> </a:t>
            </a:r>
            <a:r>
              <a:rPr lang="en-US" i="1" dirty="0" err="1" smtClean="0">
                <a:solidFill>
                  <a:schemeClr val="bg1"/>
                </a:solidFill>
              </a:rPr>
              <a:t>ite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chemeClr val="bg1"/>
                </a:solidFill>
              </a:rPr>
              <a:t>ate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 err="1" smtClean="0">
                <a:solidFill>
                  <a:schemeClr val="bg1"/>
                </a:solidFill>
              </a:rPr>
              <a:t>ite</a:t>
            </a:r>
            <a:r>
              <a:rPr lang="en-US" dirty="0" smtClean="0">
                <a:solidFill>
                  <a:schemeClr val="bg1"/>
                </a:solidFill>
              </a:rPr>
              <a:t>” </a:t>
            </a:r>
            <a:r>
              <a:rPr lang="en-US" dirty="0" smtClean="0"/>
              <a:t>– element not in its highest valence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chemeClr val="bg1"/>
                </a:solidFill>
              </a:rPr>
              <a:t>“ate”</a:t>
            </a:r>
            <a:r>
              <a:rPr lang="en-US" dirty="0" smtClean="0"/>
              <a:t> – element in its highest valence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459647"/>
            <a:ext cx="6896534" cy="1080938"/>
          </a:xfrm>
        </p:spPr>
        <p:txBody>
          <a:bodyPr/>
          <a:lstStyle/>
          <a:p>
            <a:r>
              <a:rPr lang="en-US" dirty="0" smtClean="0"/>
              <a:t>Ternary compounds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79418" y="3929449"/>
            <a:ext cx="3995352" cy="530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Example: sulfite, sulfate</a:t>
            </a:r>
            <a:r>
              <a:rPr lang="en-US" i="1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80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8354" y="481085"/>
            <a:ext cx="6896534" cy="1080938"/>
          </a:xfrm>
        </p:spPr>
        <p:txBody>
          <a:bodyPr/>
          <a:lstStyle/>
          <a:p>
            <a:r>
              <a:rPr lang="en-US" dirty="0" smtClean="0"/>
              <a:t>Nomenclature of Compounds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96954" y="2419547"/>
            <a:ext cx="7244880" cy="859409"/>
          </a:xfrm>
        </p:spPr>
        <p:txBody>
          <a:bodyPr/>
          <a:lstStyle/>
          <a:p>
            <a:r>
              <a:rPr lang="en-US" dirty="0" smtClean="0"/>
              <a:t>For cations having two valence states, the higher valence is </a:t>
            </a:r>
            <a:r>
              <a:rPr lang="en-US" i="1" u="sng" dirty="0" err="1" smtClean="0">
                <a:solidFill>
                  <a:schemeClr val="bg1"/>
                </a:solidFill>
              </a:rPr>
              <a:t>ic</a:t>
            </a:r>
            <a:r>
              <a:rPr lang="en-US" dirty="0" smtClean="0"/>
              <a:t> and the lower valence is </a:t>
            </a:r>
            <a:r>
              <a:rPr lang="en-US" i="1" u="sng" dirty="0" err="1" smtClean="0">
                <a:solidFill>
                  <a:schemeClr val="bg1"/>
                </a:solidFill>
              </a:rPr>
              <a:t>ous</a:t>
            </a:r>
            <a:endParaRPr lang="en-US" i="1" u="sng" dirty="0" smtClean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69975" y="3474899"/>
            <a:ext cx="7117491" cy="930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Example: Cu</a:t>
            </a:r>
            <a:r>
              <a:rPr lang="en-US" baseline="-25000" dirty="0" smtClean="0"/>
              <a:t>2</a:t>
            </a:r>
            <a:r>
              <a:rPr lang="en-US" dirty="0" smtClean="0"/>
              <a:t>O: copper (I) oxide  - </a:t>
            </a:r>
            <a:r>
              <a:rPr lang="en-US" u="sng" dirty="0" smtClean="0"/>
              <a:t>cuprous</a:t>
            </a:r>
            <a:r>
              <a:rPr lang="en-US" dirty="0" smtClean="0"/>
              <a:t> oxide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	      </a:t>
            </a:r>
            <a:r>
              <a:rPr lang="en-US" dirty="0" err="1" smtClean="0"/>
              <a:t>CuO</a:t>
            </a:r>
            <a:r>
              <a:rPr lang="en-US" dirty="0" smtClean="0"/>
              <a:t>: copper (II) oxide – </a:t>
            </a:r>
            <a:r>
              <a:rPr lang="en-US" u="sng" dirty="0" smtClean="0"/>
              <a:t>cupric</a:t>
            </a:r>
            <a:r>
              <a:rPr lang="en-US" dirty="0" smtClean="0"/>
              <a:t> oxide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58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02428"/>
            <a:ext cx="6896534" cy="5777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Chemical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3494903" cy="604035"/>
          </a:xfrm>
        </p:spPr>
        <p:txBody>
          <a:bodyPr/>
          <a:lstStyle/>
          <a:p>
            <a:r>
              <a:rPr lang="en-US" dirty="0" err="1" smtClean="0"/>
              <a:t>X</a:t>
            </a:r>
            <a:r>
              <a:rPr lang="en-US" baseline="30000" dirty="0" err="1" smtClean="0"/>
              <a:t>a</a:t>
            </a:r>
            <a:r>
              <a:rPr lang="en-US" baseline="30000" dirty="0" smtClean="0"/>
              <a:t>+</a:t>
            </a:r>
            <a:r>
              <a:rPr lang="en-US" dirty="0" smtClean="0"/>
              <a:t> + </a:t>
            </a:r>
            <a:r>
              <a:rPr lang="en-US" dirty="0" err="1" smtClean="0"/>
              <a:t>Y</a:t>
            </a:r>
            <a:r>
              <a:rPr lang="en-US" baseline="30000" dirty="0" err="1" smtClean="0"/>
              <a:t>b</a:t>
            </a:r>
            <a:r>
              <a:rPr lang="en-US" baseline="30000" dirty="0" smtClean="0"/>
              <a:t>-</a:t>
            </a:r>
            <a:r>
              <a:rPr lang="en-US" dirty="0" smtClean="0"/>
              <a:t>         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b</a:t>
            </a:r>
            <a:r>
              <a:rPr lang="en-US" dirty="0" err="1" smtClean="0"/>
              <a:t>Y</a:t>
            </a:r>
            <a:r>
              <a:rPr lang="en-US" baseline="-25000" dirty="0" err="1" smtClean="0"/>
              <a:t>a</a:t>
            </a:r>
            <a:endParaRPr lang="en-US" baseline="-25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916460" y="2545491"/>
            <a:ext cx="5031260" cy="2133601"/>
            <a:chOff x="908222" y="2273643"/>
            <a:chExt cx="5031260" cy="2133601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919417" y="2273643"/>
              <a:ext cx="55193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908222" y="2872222"/>
              <a:ext cx="5031260" cy="153502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 smtClean="0"/>
                <a:t>Na</a:t>
              </a:r>
              <a:r>
                <a:rPr lang="en-US" baseline="30000" dirty="0" smtClean="0"/>
                <a:t>1+ </a:t>
              </a:r>
              <a:r>
                <a:rPr lang="en-US" dirty="0" smtClean="0"/>
                <a:t>+ Cl</a:t>
              </a:r>
              <a:r>
                <a:rPr lang="en-US" baseline="30000" dirty="0" smtClean="0"/>
                <a:t>1-</a:t>
              </a:r>
              <a:r>
                <a:rPr lang="en-US" dirty="0" smtClean="0"/>
                <a:t>         Na</a:t>
              </a:r>
              <a:r>
                <a:rPr lang="en-US" baseline="-25000" dirty="0" smtClean="0"/>
                <a:t>1</a:t>
              </a:r>
              <a:r>
                <a:rPr lang="en-US" dirty="0" smtClean="0"/>
                <a:t>Cl</a:t>
              </a:r>
              <a:r>
                <a:rPr lang="en-US" baseline="-25000" dirty="0" smtClean="0"/>
                <a:t>1</a:t>
              </a:r>
              <a:r>
                <a:rPr lang="en-US" dirty="0" smtClean="0"/>
                <a:t>   </a:t>
              </a:r>
              <a:r>
                <a:rPr lang="en-US" dirty="0" err="1" smtClean="0"/>
                <a:t>NaCl</a:t>
              </a:r>
              <a:endParaRPr lang="en-US" dirty="0" smtClean="0"/>
            </a:p>
            <a:p>
              <a:r>
                <a:rPr lang="en-US" dirty="0" smtClean="0"/>
                <a:t>Al</a:t>
              </a:r>
              <a:r>
                <a:rPr lang="en-US" baseline="30000" dirty="0" smtClean="0"/>
                <a:t>3+ </a:t>
              </a:r>
              <a:r>
                <a:rPr lang="en-US" dirty="0"/>
                <a:t>+ Cl</a:t>
              </a:r>
              <a:r>
                <a:rPr lang="en-US" baseline="30000" dirty="0"/>
                <a:t>1-</a:t>
              </a:r>
              <a:r>
                <a:rPr lang="en-US" dirty="0"/>
                <a:t>          </a:t>
              </a:r>
              <a:r>
                <a:rPr lang="en-US" dirty="0" smtClean="0"/>
                <a:t>AlCl</a:t>
              </a:r>
              <a:r>
                <a:rPr lang="en-US" baseline="-25000" dirty="0" smtClean="0"/>
                <a:t>3</a:t>
              </a:r>
            </a:p>
            <a:p>
              <a:r>
                <a:rPr lang="en-US" dirty="0"/>
                <a:t>Al</a:t>
              </a:r>
              <a:r>
                <a:rPr lang="en-US" baseline="30000" dirty="0"/>
                <a:t>3+ </a:t>
              </a:r>
              <a:r>
                <a:rPr lang="en-US" dirty="0"/>
                <a:t>+ </a:t>
              </a:r>
              <a:r>
                <a:rPr lang="en-US" dirty="0" smtClean="0"/>
                <a:t>SO</a:t>
              </a:r>
              <a:r>
                <a:rPr lang="en-US" baseline="-25000" dirty="0" smtClean="0"/>
                <a:t>4</a:t>
              </a:r>
              <a:r>
                <a:rPr lang="en-US" baseline="30000" dirty="0" smtClean="0"/>
                <a:t>2-</a:t>
              </a:r>
              <a:r>
                <a:rPr lang="en-US" dirty="0" smtClean="0"/>
                <a:t>        Al</a:t>
              </a:r>
              <a:r>
                <a:rPr lang="en-US" baseline="-25000" dirty="0" smtClean="0"/>
                <a:t>2</a:t>
              </a:r>
              <a:r>
                <a:rPr lang="en-US" dirty="0" smtClean="0"/>
                <a:t>(SO4)</a:t>
              </a:r>
              <a:r>
                <a:rPr lang="en-US" baseline="-25000" dirty="0" smtClean="0"/>
                <a:t>3</a:t>
              </a:r>
              <a:endParaRPr lang="en-US" baseline="-25000" dirty="0"/>
            </a:p>
            <a:p>
              <a:endParaRPr lang="en-US" baseline="-25000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713336" y="3052120"/>
              <a:ext cx="55193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2713336" y="3534034"/>
              <a:ext cx="55193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713336" y="3982996"/>
              <a:ext cx="55193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2945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680720"/>
            <a:ext cx="6896534" cy="619760"/>
          </a:xfrm>
        </p:spPr>
        <p:txBody>
          <a:bodyPr>
            <a:normAutofit/>
          </a:bodyPr>
          <a:lstStyle/>
          <a:p>
            <a:r>
              <a:rPr lang="en-US" dirty="0" smtClean="0"/>
              <a:t>Molecular weight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2"/>
            <a:ext cx="6887389" cy="4451105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MgCl</a:t>
            </a:r>
            <a:r>
              <a:rPr lang="en-US" dirty="0"/>
              <a:t>	</a:t>
            </a:r>
            <a:r>
              <a:rPr lang="en-US" dirty="0" smtClean="0"/>
              <a:t>	Mg = 24.3 g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u="sng" dirty="0" smtClean="0"/>
              <a:t>Cl  = 35.5 g</a:t>
            </a:r>
          </a:p>
          <a:p>
            <a:pPr marL="0" indent="0">
              <a:buNone/>
            </a:pPr>
            <a:r>
              <a:rPr lang="en-US" dirty="0" smtClean="0"/>
              <a:t>		        59.8 g</a:t>
            </a:r>
          </a:p>
          <a:p>
            <a:r>
              <a:rPr lang="en-US" dirty="0" smtClean="0"/>
              <a:t>Fe</a:t>
            </a:r>
            <a:r>
              <a:rPr lang="en-US" baseline="-25000" dirty="0" smtClean="0"/>
              <a:t>2</a:t>
            </a:r>
            <a:r>
              <a:rPr lang="en-US" dirty="0" smtClean="0"/>
              <a:t>0</a:t>
            </a:r>
            <a:r>
              <a:rPr lang="en-US" baseline="-25000" dirty="0" smtClean="0"/>
              <a:t>3	</a:t>
            </a:r>
            <a:r>
              <a:rPr lang="en-US" dirty="0" smtClean="0"/>
              <a:t>Fe = 55.8 (2) = 111.6 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O  = 16.0 (3) =  </a:t>
            </a:r>
            <a:r>
              <a:rPr lang="en-US" u="sng" dirty="0" smtClean="0"/>
              <a:t> 48.0 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159.6 g</a:t>
            </a:r>
          </a:p>
          <a:p>
            <a:r>
              <a:rPr lang="en-US" dirty="0" smtClean="0"/>
              <a:t>Na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baseline="-25000" dirty="0"/>
              <a:t>	</a:t>
            </a:r>
            <a:r>
              <a:rPr lang="en-US" dirty="0" smtClean="0"/>
              <a:t>Na </a:t>
            </a:r>
            <a:r>
              <a:rPr lang="en-US" dirty="0"/>
              <a:t>= </a:t>
            </a:r>
            <a:r>
              <a:rPr lang="en-US" dirty="0" smtClean="0"/>
              <a:t>23.0 </a:t>
            </a:r>
            <a:r>
              <a:rPr lang="en-US" dirty="0"/>
              <a:t>(2) = </a:t>
            </a:r>
            <a:r>
              <a:rPr lang="en-US" dirty="0" smtClean="0"/>
              <a:t>46.0 </a:t>
            </a:r>
            <a:r>
              <a:rPr lang="en-US" dirty="0"/>
              <a:t>g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S   = 32.1      =  32.1 g</a:t>
            </a:r>
          </a:p>
          <a:p>
            <a:pPr marL="0" indent="0">
              <a:buNone/>
            </a:pPr>
            <a:r>
              <a:rPr lang="en-US" dirty="0" smtClean="0"/>
              <a:t>		O  = 16.0 (4) =  </a:t>
            </a:r>
            <a:r>
              <a:rPr lang="en-US" u="sng" dirty="0" smtClean="0"/>
              <a:t>64.0 g</a:t>
            </a:r>
            <a:endParaRPr lang="en-US" u="sng" dirty="0"/>
          </a:p>
          <a:p>
            <a:pPr marL="0" indent="0">
              <a:buNone/>
            </a:pPr>
            <a:r>
              <a:rPr lang="en-US" dirty="0"/>
              <a:t>				   </a:t>
            </a:r>
            <a:r>
              <a:rPr lang="en-US" dirty="0" smtClean="0"/>
              <a:t>142.1 </a:t>
            </a:r>
            <a:r>
              <a:rPr lang="en-US" dirty="0"/>
              <a:t>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83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670560"/>
            <a:ext cx="6896534" cy="670560"/>
          </a:xfrm>
        </p:spPr>
        <p:txBody>
          <a:bodyPr>
            <a:normAutofit/>
          </a:bodyPr>
          <a:lstStyle/>
          <a:p>
            <a:r>
              <a:rPr lang="en-US" dirty="0" smtClean="0"/>
              <a:t>Equivalent weight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039" y="1285000"/>
            <a:ext cx="8091616" cy="2918868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Equivalent weight = </a:t>
            </a:r>
            <a:r>
              <a:rPr lang="en-US" u="sng" dirty="0" smtClean="0"/>
              <a:t>molecular weight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valence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Equivalent acid or base: Amount of that acid or base that can furnish 1 mole or H</a:t>
            </a:r>
            <a:r>
              <a:rPr lang="en-US" baseline="30000" dirty="0" smtClean="0"/>
              <a:t>+</a:t>
            </a:r>
            <a:r>
              <a:rPr lang="en-US" dirty="0" smtClean="0"/>
              <a:t> or OH</a:t>
            </a:r>
            <a:r>
              <a:rPr lang="en-US" baseline="30000" dirty="0" smtClean="0"/>
              <a:t>-</a:t>
            </a:r>
            <a:r>
              <a:rPr lang="en-US" dirty="0" smtClean="0"/>
              <a:t> ions.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65778" y="4203868"/>
            <a:ext cx="5183659" cy="472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CaCO</a:t>
            </a:r>
            <a:r>
              <a:rPr lang="en-US" baseline="-25000" dirty="0" smtClean="0"/>
              <a:t>3 </a:t>
            </a:r>
            <a:r>
              <a:rPr lang="en-US" dirty="0"/>
              <a:t>	</a:t>
            </a:r>
            <a:r>
              <a:rPr lang="en-US" dirty="0" smtClean="0"/>
              <a:t>CO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2- </a:t>
            </a:r>
            <a:r>
              <a:rPr lang="en-US" dirty="0" smtClean="0"/>
              <a:t>can furnish 2 H</a:t>
            </a:r>
            <a:r>
              <a:rPr lang="en-US" baseline="30000" dirty="0" smtClean="0"/>
              <a:t>+</a:t>
            </a:r>
            <a:endParaRPr lang="en-US" baseline="30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799395" y="4910775"/>
            <a:ext cx="2924432" cy="472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mtClean="0"/>
              <a:t>have a valence of 2</a:t>
            </a:r>
            <a:endParaRPr lang="en-US" baseline="30000" dirty="0"/>
          </a:p>
        </p:txBody>
      </p:sp>
      <p:cxnSp>
        <p:nvCxnSpPr>
          <p:cNvPr id="9" name="Curved Connector 8"/>
          <p:cNvCxnSpPr/>
          <p:nvPr/>
        </p:nvCxnSpPr>
        <p:spPr>
          <a:xfrm rot="16200000" flipH="1">
            <a:off x="2329739" y="4606075"/>
            <a:ext cx="535657" cy="403654"/>
          </a:xfrm>
          <a:prstGeom prst="curved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3706" y="6134195"/>
            <a:ext cx="6926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Valences of some elements and compounds are found in pages 4 and 5 of the Chemistry review handouts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98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680720"/>
            <a:ext cx="6896534" cy="629920"/>
          </a:xfrm>
        </p:spPr>
        <p:txBody>
          <a:bodyPr>
            <a:normAutofit/>
          </a:bodyPr>
          <a:lstStyle/>
          <a:p>
            <a:r>
              <a:rPr lang="en-US" dirty="0" smtClean="0"/>
              <a:t>Percent 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692" y="2246257"/>
            <a:ext cx="7218405" cy="950024"/>
          </a:xfrm>
        </p:spPr>
        <p:txBody>
          <a:bodyPr/>
          <a:lstStyle/>
          <a:p>
            <a:r>
              <a:rPr lang="en-US" dirty="0" smtClean="0"/>
              <a:t>Percent material = </a:t>
            </a:r>
            <a:r>
              <a:rPr lang="en-US" u="sng" dirty="0" smtClean="0"/>
              <a:t>element molecular weight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total </a:t>
            </a:r>
            <a:r>
              <a:rPr lang="en-US" dirty="0" err="1" smtClean="0"/>
              <a:t>cmpd</a:t>
            </a:r>
            <a:r>
              <a:rPr lang="en-US" dirty="0" smtClean="0"/>
              <a:t> molecular weight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245478" y="2373944"/>
            <a:ext cx="934696" cy="459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mtClean="0"/>
              <a:t>X 100</a:t>
            </a:r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35691" y="3420148"/>
            <a:ext cx="7218405" cy="17532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Percent H in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</a:p>
          <a:p>
            <a:pPr lvl="1"/>
            <a:r>
              <a:rPr lang="en-US" dirty="0" smtClean="0"/>
              <a:t>H = 1(2)  	  =   2		(2/98)*100 = 2%</a:t>
            </a:r>
          </a:p>
          <a:p>
            <a:pPr lvl="1"/>
            <a:r>
              <a:rPr lang="en-US" dirty="0" smtClean="0"/>
              <a:t>S = 32(1)    = 32</a:t>
            </a:r>
          </a:p>
          <a:p>
            <a:pPr lvl="1"/>
            <a:r>
              <a:rPr lang="en-US" dirty="0" smtClean="0"/>
              <a:t>O = 16 (4)  = </a:t>
            </a:r>
            <a:r>
              <a:rPr lang="en-US" u="sng" dirty="0" smtClean="0"/>
              <a:t>64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     98</a:t>
            </a: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u="sng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25755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302</TotalTime>
  <Words>475</Words>
  <Application>Microsoft Office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Trebuchet MS</vt:lpstr>
      <vt:lpstr>Berlin</vt:lpstr>
      <vt:lpstr>Chemistry Review Exercise</vt:lpstr>
      <vt:lpstr>PowerPoint Presentation</vt:lpstr>
      <vt:lpstr>Binary compounds</vt:lpstr>
      <vt:lpstr>Ternary compounds</vt:lpstr>
      <vt:lpstr>Nomenclature of Compounds</vt:lpstr>
      <vt:lpstr>Chemical formula</vt:lpstr>
      <vt:lpstr>Molecular weight</vt:lpstr>
      <vt:lpstr>Equivalent weight</vt:lpstr>
      <vt:lpstr>Percent material</vt:lpstr>
      <vt:lpstr>Number of ions in an acre (3)</vt:lpstr>
      <vt:lpstr>pH average</vt:lpstr>
      <vt:lpstr>No. 6</vt:lpstr>
      <vt:lpstr>Titration</vt:lpstr>
      <vt:lpstr>No. of grams compound (8)</vt:lpstr>
      <vt:lpstr>Calculating no. of g for a solution (9)</vt:lpstr>
      <vt:lpstr>Oxidation state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 Review Exercise</dc:title>
  <dc:creator>Unknown</dc:creator>
  <cp:lastModifiedBy>Unknown</cp:lastModifiedBy>
  <cp:revision>17</cp:revision>
  <dcterms:created xsi:type="dcterms:W3CDTF">2016-08-24T13:41:59Z</dcterms:created>
  <dcterms:modified xsi:type="dcterms:W3CDTF">2017-08-23T21:30:41Z</dcterms:modified>
</cp:coreProperties>
</file>