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1"/>
  </p:notesMasterIdLst>
  <p:sldIdLst>
    <p:sldId id="256" r:id="rId2"/>
    <p:sldId id="257" r:id="rId3"/>
    <p:sldId id="258" r:id="rId4"/>
    <p:sldId id="259" r:id="rId5"/>
    <p:sldId id="305" r:id="rId6"/>
    <p:sldId id="260" r:id="rId7"/>
    <p:sldId id="261" r:id="rId8"/>
    <p:sldId id="262" r:id="rId9"/>
    <p:sldId id="263" r:id="rId10"/>
    <p:sldId id="264" r:id="rId11"/>
    <p:sldId id="265" r:id="rId12"/>
    <p:sldId id="304" r:id="rId13"/>
    <p:sldId id="306" r:id="rId14"/>
    <p:sldId id="266" r:id="rId15"/>
    <p:sldId id="279" r:id="rId16"/>
    <p:sldId id="281" r:id="rId17"/>
    <p:sldId id="280" r:id="rId18"/>
    <p:sldId id="282" r:id="rId19"/>
    <p:sldId id="283" r:id="rId20"/>
    <p:sldId id="284" r:id="rId21"/>
    <p:sldId id="285" r:id="rId22"/>
    <p:sldId id="286" r:id="rId23"/>
    <p:sldId id="287" r:id="rId24"/>
    <p:sldId id="288" r:id="rId25"/>
    <p:sldId id="289" r:id="rId26"/>
    <p:sldId id="290" r:id="rId27"/>
    <p:sldId id="301" r:id="rId28"/>
    <p:sldId id="302" r:id="rId29"/>
    <p:sldId id="30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snapToGrid="0">
      <p:cViewPr varScale="1">
        <p:scale>
          <a:sx n="105" d="100"/>
          <a:sy n="105" d="100"/>
        </p:scale>
        <p:origin x="106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9D2D7-26D1-40FF-9095-ADA11DA111CD}" type="datetimeFigureOut">
              <a:rPr lang="en-US" smtClean="0"/>
              <a:t>8/21/2019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5060C-BE3C-4FEF-A009-3174CC1E1F73}" type="slidenum">
              <a:rPr lang="en-US" smtClean="0"/>
              <a:t>‹#›</a:t>
            </a:fld>
            <a:endParaRPr lang="en-US"/>
          </a:p>
        </p:txBody>
      </p:sp>
    </p:spTree>
    <p:extLst>
      <p:ext uri="{BB962C8B-B14F-4D97-AF65-F5344CB8AC3E}">
        <p14:creationId xmlns:p14="http://schemas.microsoft.com/office/powerpoint/2010/main" val="391446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8ABE3C1-DBE1-495D-B57B-2849774B866A}" type="datetimeFigureOut">
              <a:rPr lang="en-US" smtClean="0"/>
              <a:t>8/21/2019</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t>‹#›</a:t>
            </a:fld>
            <a:endParaRPr lang="en-US" dirty="0"/>
          </a:p>
        </p:txBody>
      </p:sp>
      <p:pic>
        <p:nvPicPr>
          <p:cNvPr id="1026" name="Picture 2" descr="http://pss.okstate.edu/pass-logos/PaSSonbottomsmal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73828" y="485007"/>
            <a:ext cx="3514763" cy="166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3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2165767"/>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88012" y="2351026"/>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20683" y="3921114"/>
            <a:ext cx="6896534" cy="2433121"/>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88010" y="2895507"/>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7844374" y="2297539"/>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66916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68695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089337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84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8/21/2019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401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8/21/2019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315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6552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178E61D-D431-422C-9764-11DAFE33AB63}" type="datetimeFigureOut">
              <a:rPr lang="en-US" smtClean="0"/>
              <a:t>8/21/2019</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260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1"/>
            <a:ext cx="9161969" cy="978040"/>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563106"/>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848600" y="753229"/>
            <a:ext cx="1157674" cy="563106"/>
          </a:xfrm>
        </p:spPr>
        <p:txBody>
          <a:bodyPr/>
          <a:lstStyle/>
          <a:p>
            <a:fld id="{6D22F896-40B5-4ADD-8801-0D06FADFA095}" type="slidenum">
              <a:rPr lang="en-US" smtClean="0"/>
              <a:t>‹#›</a:t>
            </a:fld>
            <a:endParaRPr lang="en-US" dirty="0"/>
          </a:p>
        </p:txBody>
      </p:sp>
      <p:pic>
        <p:nvPicPr>
          <p:cNvPr id="2050" name="Picture 2" descr="http://pss.okstate.edu/pass-logos/PaSSonbottomsmal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67140" y="6140126"/>
            <a:ext cx="1517585" cy="7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7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30578ACC-22D6-47C1-A373-4FD133E34F3C}" type="datetimeFigureOut">
              <a:rPr lang="en-US" smtClean="0"/>
              <a:t>8/21/2019</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481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561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96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823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8/21/2019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381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93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416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8/21/2019</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925384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ss.okstate.edu/soil423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itannica.com/science/molecular-weight" TargetMode="External"/><Relationship Id="rId7" Type="http://schemas.openxmlformats.org/officeDocument/2006/relationships/hyperlink" Target="https://www.britannica.com/science/molecule" TargetMode="External"/><Relationship Id="rId2" Type="http://schemas.openxmlformats.org/officeDocument/2006/relationships/hyperlink" Target="https://www.britannica.com/science/mole-chemistry" TargetMode="External"/><Relationship Id="rId1" Type="http://schemas.openxmlformats.org/officeDocument/2006/relationships/slideLayout" Target="../slideLayouts/slideLayout2.xml"/><Relationship Id="rId6" Type="http://schemas.openxmlformats.org/officeDocument/2006/relationships/hyperlink" Target="https://www.britannica.com/science/ion-physics" TargetMode="External"/><Relationship Id="rId5" Type="http://schemas.openxmlformats.org/officeDocument/2006/relationships/hyperlink" Target="https://www.britannica.com/science/atom" TargetMode="External"/><Relationship Id="rId4" Type="http://schemas.openxmlformats.org/officeDocument/2006/relationships/hyperlink" Target="https://www.britannica.com/science/electr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09520"/>
            <a:ext cx="6695440" cy="1696720"/>
          </a:xfrm>
        </p:spPr>
        <p:txBody>
          <a:bodyPr anchor="ctr"/>
          <a:lstStyle/>
          <a:p>
            <a:pPr>
              <a:lnSpc>
                <a:spcPct val="150000"/>
              </a:lnSpc>
              <a:spcAft>
                <a:spcPts val="1800"/>
              </a:spcAft>
            </a:pPr>
            <a:r>
              <a:rPr lang="en-US" sz="4400" dirty="0" smtClean="0"/>
              <a:t>Soil Nutrient Management</a:t>
            </a:r>
            <a:br>
              <a:rPr lang="en-US" sz="4400" dirty="0" smtClean="0"/>
            </a:br>
            <a:r>
              <a:rPr lang="en-US" sz="4400" dirty="0" smtClean="0"/>
              <a:t>SOIL 4234</a:t>
            </a:r>
            <a:endParaRPr lang="en-US" sz="4400" dirty="0"/>
          </a:p>
        </p:txBody>
      </p:sp>
      <p:sp>
        <p:nvSpPr>
          <p:cNvPr id="3" name="Subtitle 2"/>
          <p:cNvSpPr>
            <a:spLocks noGrp="1"/>
          </p:cNvSpPr>
          <p:nvPr>
            <p:ph type="subTitle" idx="1"/>
          </p:nvPr>
        </p:nvSpPr>
        <p:spPr>
          <a:xfrm>
            <a:off x="510241" y="4394040"/>
            <a:ext cx="6108101" cy="840900"/>
          </a:xfrm>
        </p:spPr>
        <p:txBody>
          <a:bodyPr>
            <a:normAutofit/>
          </a:bodyPr>
          <a:lstStyle/>
          <a:p>
            <a:r>
              <a:rPr lang="en-US" dirty="0" smtClean="0"/>
              <a:t>Wednesdays 1:30 – 3:30</a:t>
            </a:r>
          </a:p>
          <a:p>
            <a:r>
              <a:rPr lang="en-US" dirty="0" smtClean="0"/>
              <a:t>3:30 – 5:30</a:t>
            </a:r>
          </a:p>
          <a:p>
            <a:endParaRPr lang="en-US" dirty="0" smtClean="0"/>
          </a:p>
        </p:txBody>
      </p:sp>
    </p:spTree>
    <p:extLst>
      <p:ext uri="{BB962C8B-B14F-4D97-AF65-F5344CB8AC3E}">
        <p14:creationId xmlns:p14="http://schemas.microsoft.com/office/powerpoint/2010/main" val="407021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 y="1656080"/>
            <a:ext cx="8493760" cy="4744720"/>
          </a:xfrm>
        </p:spPr>
        <p:txBody>
          <a:bodyPr>
            <a:normAutofit fontScale="85000" lnSpcReduction="20000"/>
          </a:bodyPr>
          <a:lstStyle/>
          <a:p>
            <a:pPr marL="0" indent="0">
              <a:buNone/>
            </a:pPr>
            <a:r>
              <a:rPr lang="en-US" dirty="0"/>
              <a:t>All members of the Oklahoma State University community are entrusted with academic integrity, which encompasses the fundamental values of honesty, trust, respect, fairness, and responsibility. Therefore, you are expected to demonstrate academic integrity through the following actions:</a:t>
            </a:r>
          </a:p>
          <a:p>
            <a:pPr marL="854075" indent="-223838">
              <a:buNone/>
            </a:pPr>
            <a:r>
              <a:rPr lang="en-US" dirty="0" smtClean="0"/>
              <a:t>• </a:t>
            </a:r>
            <a:r>
              <a:rPr lang="en-US" dirty="0"/>
              <a:t>understand and uphold the academic integrity guidelines established by the University and the instructor.</a:t>
            </a:r>
          </a:p>
          <a:p>
            <a:pPr marL="854075" indent="-223838">
              <a:buNone/>
            </a:pPr>
            <a:r>
              <a:rPr lang="en-US" dirty="0"/>
              <a:t>• present your own work for evaluation by your instructors.</a:t>
            </a:r>
          </a:p>
          <a:p>
            <a:pPr marL="854075" indent="-223838">
              <a:buNone/>
            </a:pPr>
            <a:r>
              <a:rPr lang="en-US" dirty="0"/>
              <a:t>• appropriately cite the words and ideas of others.</a:t>
            </a:r>
          </a:p>
          <a:p>
            <a:pPr marL="854075" indent="-223838">
              <a:buNone/>
            </a:pPr>
            <a:r>
              <a:rPr lang="en-US" dirty="0"/>
              <a:t>• protect your work from misuse.</a:t>
            </a:r>
          </a:p>
          <a:p>
            <a:pPr marL="854075" indent="-223838">
              <a:buNone/>
            </a:pPr>
            <a:r>
              <a:rPr lang="en-US" dirty="0"/>
              <a:t>• accept responsibility for your own actions.</a:t>
            </a:r>
          </a:p>
          <a:p>
            <a:pPr marL="854075" indent="-223838">
              <a:buNone/>
            </a:pPr>
            <a:r>
              <a:rPr lang="en-US" dirty="0"/>
              <a:t>• treat instructors and members of the Academic Integrity Panel with respect when violations of academic integrity are examined or appealed.</a:t>
            </a:r>
          </a:p>
          <a:p>
            <a:pPr marL="854075" indent="-223838">
              <a:buNone/>
            </a:pPr>
            <a:r>
              <a:rPr lang="en-US" dirty="0"/>
              <a:t>• trust instructors and members of the Academic Integrity Panel to enforce the academic integrity policy and procedures.</a:t>
            </a:r>
          </a:p>
        </p:txBody>
      </p:sp>
      <p:sp>
        <p:nvSpPr>
          <p:cNvPr id="4" name="Title 1"/>
          <p:cNvSpPr>
            <a:spLocks noGrp="1"/>
          </p:cNvSpPr>
          <p:nvPr>
            <p:ph type="title"/>
          </p:nvPr>
        </p:nvSpPr>
        <p:spPr>
          <a:xfrm>
            <a:off x="274320" y="722748"/>
            <a:ext cx="6896534" cy="563106"/>
          </a:xfrm>
        </p:spPr>
        <p:txBody>
          <a:bodyPr>
            <a:noAutofit/>
          </a:bodyPr>
          <a:lstStyle/>
          <a:p>
            <a:r>
              <a:rPr lang="en-US" b="1" dirty="0" smtClean="0"/>
              <a:t>Academic Dishonesty</a:t>
            </a:r>
            <a:endParaRPr lang="en-US" b="1" dirty="0"/>
          </a:p>
        </p:txBody>
      </p:sp>
    </p:spTree>
    <p:extLst>
      <p:ext uri="{BB962C8B-B14F-4D97-AF65-F5344CB8AC3E}">
        <p14:creationId xmlns:p14="http://schemas.microsoft.com/office/powerpoint/2010/main" val="3259492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 y="722748"/>
            <a:ext cx="6896534" cy="563106"/>
          </a:xfrm>
        </p:spPr>
        <p:txBody>
          <a:bodyPr>
            <a:noAutofit/>
          </a:bodyPr>
          <a:lstStyle/>
          <a:p>
            <a:r>
              <a:rPr lang="en-US" b="1" dirty="0" smtClean="0"/>
              <a:t>Laboratory Schedule</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227663297"/>
              </p:ext>
            </p:extLst>
          </p:nvPr>
        </p:nvGraphicFramePr>
        <p:xfrm>
          <a:off x="274320" y="1653314"/>
          <a:ext cx="8463282" cy="4883051"/>
        </p:xfrm>
        <a:graphic>
          <a:graphicData uri="http://schemas.openxmlformats.org/drawingml/2006/table">
            <a:tbl>
              <a:tblPr firstRow="1" firstCol="1" bandRow="1">
                <a:tableStyleId>{5C22544A-7EE6-4342-B048-85BDC9FD1C3A}</a:tableStyleId>
              </a:tblPr>
              <a:tblGrid>
                <a:gridCol w="1175779">
                  <a:extLst>
                    <a:ext uri="{9D8B030D-6E8A-4147-A177-3AD203B41FA5}">
                      <a16:colId xmlns:a16="http://schemas.microsoft.com/office/drawing/2014/main" val="20000"/>
                    </a:ext>
                  </a:extLst>
                </a:gridCol>
                <a:gridCol w="919669">
                  <a:extLst>
                    <a:ext uri="{9D8B030D-6E8A-4147-A177-3AD203B41FA5}">
                      <a16:colId xmlns:a16="http://schemas.microsoft.com/office/drawing/2014/main" val="20001"/>
                    </a:ext>
                  </a:extLst>
                </a:gridCol>
                <a:gridCol w="4982508">
                  <a:extLst>
                    <a:ext uri="{9D8B030D-6E8A-4147-A177-3AD203B41FA5}">
                      <a16:colId xmlns:a16="http://schemas.microsoft.com/office/drawing/2014/main" val="20002"/>
                    </a:ext>
                  </a:extLst>
                </a:gridCol>
                <a:gridCol w="1385326">
                  <a:extLst>
                    <a:ext uri="{9D8B030D-6E8A-4147-A177-3AD203B41FA5}">
                      <a16:colId xmlns:a16="http://schemas.microsoft.com/office/drawing/2014/main" val="20003"/>
                    </a:ext>
                  </a:extLst>
                </a:gridCol>
              </a:tblGrid>
              <a:tr h="539548">
                <a:tc>
                  <a:txBody>
                    <a:bodyPr/>
                    <a:lstStyle/>
                    <a:p>
                      <a:pPr marL="0" marR="0" algn="ctr">
                        <a:spcBef>
                          <a:spcPts val="0"/>
                        </a:spcBef>
                        <a:spcAft>
                          <a:spcPts val="0"/>
                        </a:spcAft>
                      </a:pPr>
                      <a:r>
                        <a:rPr lang="en-US" sz="1600" u="sng" dirty="0">
                          <a:effectLst/>
                          <a:latin typeface="+mn-lt"/>
                        </a:rPr>
                        <a:t>Date</a:t>
                      </a:r>
                      <a:endParaRPr lang="en-US" sz="1600" dirty="0">
                        <a:effectLst/>
                        <a:latin typeface="+mn-lt"/>
                        <a:ea typeface="Calibri" panose="020F0502020204030204" pitchFamily="34" charset="0"/>
                        <a:cs typeface="Calibri" panose="020F0502020204030204" pitchFamily="34" charset="0"/>
                      </a:endParaRPr>
                    </a:p>
                  </a:txBody>
                  <a:tcPr marL="58677" marR="58677" marT="0" marB="0" anchor="b"/>
                </a:tc>
                <a:tc>
                  <a:txBody>
                    <a:bodyPr/>
                    <a:lstStyle/>
                    <a:p>
                      <a:pPr marL="0" marR="0" algn="ctr">
                        <a:spcBef>
                          <a:spcPts val="0"/>
                        </a:spcBef>
                        <a:spcAft>
                          <a:spcPts val="0"/>
                        </a:spcAft>
                      </a:pPr>
                      <a:r>
                        <a:rPr lang="en-US" sz="1600" u="sng" dirty="0">
                          <a:effectLst/>
                          <a:latin typeface="+mn-lt"/>
                        </a:rPr>
                        <a:t>Lab #</a:t>
                      </a:r>
                      <a:endParaRPr lang="en-US" sz="1600" dirty="0">
                        <a:effectLst/>
                        <a:latin typeface="+mn-lt"/>
                        <a:ea typeface="Calibri" panose="020F0502020204030204" pitchFamily="34" charset="0"/>
                        <a:cs typeface="Calibri" panose="020F0502020204030204" pitchFamily="34" charset="0"/>
                      </a:endParaRPr>
                    </a:p>
                  </a:txBody>
                  <a:tcPr marL="58677" marR="58677" marT="0" marB="0" anchor="b"/>
                </a:tc>
                <a:tc>
                  <a:txBody>
                    <a:bodyPr/>
                    <a:lstStyle/>
                    <a:p>
                      <a:pPr marL="0" marR="0" algn="ctr">
                        <a:spcBef>
                          <a:spcPts val="0"/>
                        </a:spcBef>
                        <a:spcAft>
                          <a:spcPts val="0"/>
                        </a:spcAft>
                      </a:pPr>
                      <a:r>
                        <a:rPr lang="en-US" sz="1600" u="sng" dirty="0">
                          <a:effectLst/>
                          <a:latin typeface="+mn-lt"/>
                        </a:rPr>
                        <a:t>Lab Topic</a:t>
                      </a:r>
                      <a:endParaRPr lang="en-US" sz="1600" dirty="0">
                        <a:effectLst/>
                        <a:latin typeface="+mn-lt"/>
                        <a:ea typeface="Calibri" panose="020F0502020204030204" pitchFamily="34" charset="0"/>
                        <a:cs typeface="Calibri" panose="020F0502020204030204" pitchFamily="34" charset="0"/>
                      </a:endParaRPr>
                    </a:p>
                  </a:txBody>
                  <a:tcPr marL="58677" marR="58677" marT="0" marB="0" anchor="b"/>
                </a:tc>
                <a:tc>
                  <a:txBody>
                    <a:bodyPr/>
                    <a:lstStyle/>
                    <a:p>
                      <a:pPr marL="0" marR="0" algn="ctr">
                        <a:spcBef>
                          <a:spcPts val="0"/>
                        </a:spcBef>
                        <a:spcAft>
                          <a:spcPts val="0"/>
                        </a:spcAft>
                      </a:pPr>
                      <a:r>
                        <a:rPr lang="en-US" sz="1600" dirty="0" smtClean="0">
                          <a:effectLst/>
                          <a:latin typeface="+mn-lt"/>
                          <a:ea typeface="Calibri" panose="020F0502020204030204" pitchFamily="34" charset="0"/>
                          <a:cs typeface="Calibri" panose="020F0502020204030204" pitchFamily="34" charset="0"/>
                        </a:rPr>
                        <a:t>Lab report Point Value</a:t>
                      </a:r>
                      <a:endParaRPr lang="en-US" sz="1600" dirty="0">
                        <a:effectLst/>
                        <a:latin typeface="+mn-lt"/>
                        <a:ea typeface="Calibri" panose="020F0502020204030204" pitchFamily="34" charset="0"/>
                        <a:cs typeface="Calibri" panose="020F0502020204030204" pitchFamily="34" charset="0"/>
                      </a:endParaRPr>
                    </a:p>
                  </a:txBody>
                  <a:tcPr marL="58677" marR="58677" marT="0" marB="0" anchor="b"/>
                </a:tc>
                <a:extLst>
                  <a:ext uri="{0D108BD9-81ED-4DB2-BD59-A6C34878D82A}">
                    <a16:rowId xmlns:a16="http://schemas.microsoft.com/office/drawing/2014/main" val="10000"/>
                  </a:ext>
                </a:extLst>
              </a:tr>
              <a:tr h="270177">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Aug.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21</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1</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a:effectLst/>
                        </a:rPr>
                        <a:t>Lab Orientation and Chemistry Review</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15</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1"/>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28</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a:effectLst/>
                        </a:rPr>
                        <a:t>In-field soil sampling</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10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2"/>
                  </a:ext>
                </a:extLst>
              </a:tr>
              <a:tr h="269774">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Sept.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4</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Nutrient </a:t>
                      </a:r>
                      <a:r>
                        <a:rPr lang="en-US" sz="1600" dirty="0" smtClean="0">
                          <a:effectLst/>
                        </a:rPr>
                        <a:t>leaching and mobility</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3"/>
                  </a:ext>
                </a:extLst>
              </a:tr>
              <a:tr h="287398">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11</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a:effectLst/>
                        </a:rPr>
                        <a:t>Cation exchange capacity</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4"/>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18</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5</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pH and lime requirement</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15</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5"/>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25</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EC, ESP, and SAR (saline/sodic soil tests)</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6"/>
                  </a:ext>
                </a:extLst>
              </a:tr>
              <a:tr h="269774">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Oct.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7</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Carbon, nitrogen, and organic matter</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7"/>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9  </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8</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Soil test for nitrogen</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15</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8"/>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16</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9</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Soil test for phosphorus</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9"/>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23</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smtClean="0">
                          <a:effectLst/>
                        </a:rPr>
                        <a:t>10</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Soil test for </a:t>
                      </a:r>
                      <a:r>
                        <a:rPr lang="en-US" sz="1600" dirty="0" smtClean="0">
                          <a:effectLst/>
                        </a:rPr>
                        <a:t>potassium, sulfur, and SWFAL tour</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0"/>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30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smtClean="0">
                          <a:effectLst/>
                        </a:rPr>
                        <a:t>11</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Fertilizer calculations</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1"/>
                  </a:ext>
                </a:extLst>
              </a:tr>
              <a:tr h="269774">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Nov.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6</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endParaRPr lang="en-US" sz="1600" dirty="0"/>
                    </a:p>
                  </a:txBody>
                  <a:tcPr marL="58677" marR="58677" marT="0" marB="0"/>
                </a:tc>
                <a:tc>
                  <a:txBody>
                    <a:bodyPr/>
                    <a:lstStyle/>
                    <a:p>
                      <a:pPr marL="0" marR="0" algn="l">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No Lab</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tc>
                  <a:txBody>
                    <a:bodyPr/>
                    <a:lstStyle/>
                    <a:p>
                      <a:pPr algn="ctr"/>
                      <a:endParaRPr lang="en-US" dirty="0"/>
                    </a:p>
                  </a:txBody>
                  <a:tcPr marL="58677" marR="58677" marT="0" marB="0"/>
                </a:tc>
                <a:extLst>
                  <a:ext uri="{0D108BD9-81ED-4DB2-BD59-A6C34878D82A}">
                    <a16:rowId xmlns:a16="http://schemas.microsoft.com/office/drawing/2014/main" val="10012"/>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13</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US" sz="1600" dirty="0" smtClean="0"/>
                        <a:t>12</a:t>
                      </a:r>
                      <a:endParaRPr lang="en-US" sz="1600" dirty="0"/>
                    </a:p>
                  </a:txBody>
                  <a:tcPr marL="58677" marR="58677" marT="0" marB="0"/>
                </a:tc>
                <a:tc>
                  <a:txBody>
                    <a:bodyPr/>
                    <a:lstStyle/>
                    <a:p>
                      <a:pPr marL="0" marR="0" algn="l">
                        <a:spcBef>
                          <a:spcPts val="0"/>
                        </a:spcBef>
                        <a:spcAft>
                          <a:spcPts val="0"/>
                        </a:spcAft>
                      </a:pPr>
                      <a:r>
                        <a:rPr lang="en-US" sz="1600" dirty="0">
                          <a:effectLst/>
                        </a:rPr>
                        <a:t>In-field precision agriculture</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algn="ctr"/>
                      <a:r>
                        <a:rPr lang="en-US" dirty="0" smtClean="0"/>
                        <a:t>15</a:t>
                      </a:r>
                      <a:endParaRPr lang="en-US" dirty="0"/>
                    </a:p>
                  </a:txBody>
                  <a:tcPr marL="58677" marR="58677" marT="0" marB="0"/>
                </a:tc>
                <a:extLst>
                  <a:ext uri="{0D108BD9-81ED-4DB2-BD59-A6C34878D82A}">
                    <a16:rowId xmlns:a16="http://schemas.microsoft.com/office/drawing/2014/main" val="10013"/>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 </a:t>
                      </a:r>
                      <a:r>
                        <a:rPr lang="en-US" sz="1600" dirty="0" smtClean="0">
                          <a:effectLst/>
                        </a:rPr>
                        <a:t>13</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rPr>
                        <a:t>Micronutrient deficiencies </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10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4"/>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27</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No Lab</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5"/>
                  </a:ext>
                </a:extLst>
              </a:tr>
              <a:tr h="269774">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Dec. 5</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Lab Final</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80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4644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 y="722748"/>
            <a:ext cx="6896534" cy="563106"/>
          </a:xfrm>
        </p:spPr>
        <p:txBody>
          <a:bodyPr>
            <a:noAutofit/>
          </a:bodyPr>
          <a:lstStyle/>
          <a:p>
            <a:r>
              <a:rPr lang="en-US" b="1" dirty="0" smtClean="0"/>
              <a:t>Laboratory Schedule</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721927235"/>
              </p:ext>
            </p:extLst>
          </p:nvPr>
        </p:nvGraphicFramePr>
        <p:xfrm>
          <a:off x="274320" y="1653314"/>
          <a:ext cx="8463282" cy="4883051"/>
        </p:xfrm>
        <a:graphic>
          <a:graphicData uri="http://schemas.openxmlformats.org/drawingml/2006/table">
            <a:tbl>
              <a:tblPr firstRow="1" firstCol="1" bandRow="1">
                <a:tableStyleId>{5C22544A-7EE6-4342-B048-85BDC9FD1C3A}</a:tableStyleId>
              </a:tblPr>
              <a:tblGrid>
                <a:gridCol w="1175779">
                  <a:extLst>
                    <a:ext uri="{9D8B030D-6E8A-4147-A177-3AD203B41FA5}">
                      <a16:colId xmlns:a16="http://schemas.microsoft.com/office/drawing/2014/main" val="20000"/>
                    </a:ext>
                  </a:extLst>
                </a:gridCol>
                <a:gridCol w="919669">
                  <a:extLst>
                    <a:ext uri="{9D8B030D-6E8A-4147-A177-3AD203B41FA5}">
                      <a16:colId xmlns:a16="http://schemas.microsoft.com/office/drawing/2014/main" val="20001"/>
                    </a:ext>
                  </a:extLst>
                </a:gridCol>
                <a:gridCol w="4982508">
                  <a:extLst>
                    <a:ext uri="{9D8B030D-6E8A-4147-A177-3AD203B41FA5}">
                      <a16:colId xmlns:a16="http://schemas.microsoft.com/office/drawing/2014/main" val="20002"/>
                    </a:ext>
                  </a:extLst>
                </a:gridCol>
                <a:gridCol w="1385326">
                  <a:extLst>
                    <a:ext uri="{9D8B030D-6E8A-4147-A177-3AD203B41FA5}">
                      <a16:colId xmlns:a16="http://schemas.microsoft.com/office/drawing/2014/main" val="20003"/>
                    </a:ext>
                  </a:extLst>
                </a:gridCol>
              </a:tblGrid>
              <a:tr h="539548">
                <a:tc>
                  <a:txBody>
                    <a:bodyPr/>
                    <a:lstStyle/>
                    <a:p>
                      <a:pPr marL="0" marR="0" algn="ctr">
                        <a:spcBef>
                          <a:spcPts val="0"/>
                        </a:spcBef>
                        <a:spcAft>
                          <a:spcPts val="0"/>
                        </a:spcAft>
                      </a:pPr>
                      <a:r>
                        <a:rPr lang="en-US" sz="1600" u="sng" dirty="0">
                          <a:effectLst/>
                          <a:latin typeface="+mn-lt"/>
                        </a:rPr>
                        <a:t>Date</a:t>
                      </a:r>
                      <a:endParaRPr lang="en-US" sz="1600" dirty="0">
                        <a:effectLst/>
                        <a:latin typeface="+mn-lt"/>
                        <a:ea typeface="Calibri" panose="020F0502020204030204" pitchFamily="34" charset="0"/>
                        <a:cs typeface="Calibri" panose="020F0502020204030204" pitchFamily="34" charset="0"/>
                      </a:endParaRPr>
                    </a:p>
                  </a:txBody>
                  <a:tcPr marL="58677" marR="58677" marT="0" marB="0" anchor="b"/>
                </a:tc>
                <a:tc>
                  <a:txBody>
                    <a:bodyPr/>
                    <a:lstStyle/>
                    <a:p>
                      <a:pPr marL="0" marR="0" algn="ctr">
                        <a:spcBef>
                          <a:spcPts val="0"/>
                        </a:spcBef>
                        <a:spcAft>
                          <a:spcPts val="0"/>
                        </a:spcAft>
                      </a:pPr>
                      <a:r>
                        <a:rPr lang="en-US" sz="1600" u="sng" dirty="0">
                          <a:effectLst/>
                          <a:latin typeface="+mn-lt"/>
                        </a:rPr>
                        <a:t>Lab #</a:t>
                      </a:r>
                      <a:endParaRPr lang="en-US" sz="1600" dirty="0">
                        <a:effectLst/>
                        <a:latin typeface="+mn-lt"/>
                        <a:ea typeface="Calibri" panose="020F0502020204030204" pitchFamily="34" charset="0"/>
                        <a:cs typeface="Calibri" panose="020F0502020204030204" pitchFamily="34" charset="0"/>
                      </a:endParaRPr>
                    </a:p>
                  </a:txBody>
                  <a:tcPr marL="58677" marR="58677" marT="0" marB="0" anchor="b"/>
                </a:tc>
                <a:tc>
                  <a:txBody>
                    <a:bodyPr/>
                    <a:lstStyle/>
                    <a:p>
                      <a:pPr marL="0" marR="0" algn="ctr">
                        <a:spcBef>
                          <a:spcPts val="0"/>
                        </a:spcBef>
                        <a:spcAft>
                          <a:spcPts val="0"/>
                        </a:spcAft>
                      </a:pPr>
                      <a:r>
                        <a:rPr lang="en-US" sz="1600" u="sng" dirty="0">
                          <a:effectLst/>
                          <a:latin typeface="+mn-lt"/>
                        </a:rPr>
                        <a:t>Lab Topic</a:t>
                      </a:r>
                      <a:endParaRPr lang="en-US" sz="1600" dirty="0">
                        <a:effectLst/>
                        <a:latin typeface="+mn-lt"/>
                        <a:ea typeface="Calibri" panose="020F0502020204030204" pitchFamily="34" charset="0"/>
                        <a:cs typeface="Calibri" panose="020F0502020204030204" pitchFamily="34" charset="0"/>
                      </a:endParaRPr>
                    </a:p>
                  </a:txBody>
                  <a:tcPr marL="58677" marR="58677" marT="0" marB="0" anchor="b"/>
                </a:tc>
                <a:tc>
                  <a:txBody>
                    <a:bodyPr/>
                    <a:lstStyle/>
                    <a:p>
                      <a:pPr marL="0" marR="0" algn="ctr">
                        <a:spcBef>
                          <a:spcPts val="0"/>
                        </a:spcBef>
                        <a:spcAft>
                          <a:spcPts val="0"/>
                        </a:spcAft>
                      </a:pPr>
                      <a:r>
                        <a:rPr lang="en-US" sz="1600" dirty="0" smtClean="0">
                          <a:effectLst/>
                          <a:latin typeface="+mn-lt"/>
                          <a:ea typeface="Calibri" panose="020F0502020204030204" pitchFamily="34" charset="0"/>
                          <a:cs typeface="Calibri" panose="020F0502020204030204" pitchFamily="34" charset="0"/>
                        </a:rPr>
                        <a:t>Lab report Point Value</a:t>
                      </a:r>
                      <a:endParaRPr lang="en-US" sz="1600" dirty="0">
                        <a:effectLst/>
                        <a:latin typeface="+mn-lt"/>
                        <a:ea typeface="Calibri" panose="020F0502020204030204" pitchFamily="34" charset="0"/>
                        <a:cs typeface="Calibri" panose="020F0502020204030204" pitchFamily="34" charset="0"/>
                      </a:endParaRPr>
                    </a:p>
                  </a:txBody>
                  <a:tcPr marL="58677" marR="58677" marT="0" marB="0" anchor="b"/>
                </a:tc>
                <a:extLst>
                  <a:ext uri="{0D108BD9-81ED-4DB2-BD59-A6C34878D82A}">
                    <a16:rowId xmlns:a16="http://schemas.microsoft.com/office/drawing/2014/main" val="10000"/>
                  </a:ext>
                </a:extLst>
              </a:tr>
              <a:tr h="270177">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Aug.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21</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1</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a:effectLst/>
                        </a:rPr>
                        <a:t>Lab Orientation and Chemistry Review</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15</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1"/>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28</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In-field soil sampling</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10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2"/>
                  </a:ext>
                </a:extLst>
              </a:tr>
              <a:tr h="269774">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Sept.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4</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mj-lt"/>
                          <a:ea typeface="Calibri" panose="020F0502020204030204" pitchFamily="34" charset="0"/>
                          <a:cs typeface="Calibri" panose="020F0502020204030204" pitchFamily="34" charset="0"/>
                        </a:rPr>
                        <a:t>?</a:t>
                      </a:r>
                      <a:endParaRPr lang="en-US" sz="1600" dirty="0">
                        <a:effectLst/>
                        <a:latin typeface="+mj-lt"/>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3"/>
                  </a:ext>
                </a:extLst>
              </a:tr>
              <a:tr h="287398">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11</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mj-lt"/>
                          <a:ea typeface="Calibri" panose="020F0502020204030204" pitchFamily="34" charset="0"/>
                          <a:cs typeface="Calibri" panose="020F0502020204030204" pitchFamily="34" charset="0"/>
                        </a:rPr>
                        <a:t>?</a:t>
                      </a:r>
                      <a:endParaRPr lang="en-US" sz="1600" dirty="0">
                        <a:effectLst/>
                        <a:latin typeface="+mj-lt"/>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4"/>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18</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5</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mj-lt"/>
                          <a:ea typeface="Calibri" panose="020F0502020204030204" pitchFamily="34" charset="0"/>
                          <a:cs typeface="Calibri" panose="020F0502020204030204" pitchFamily="34" charset="0"/>
                        </a:rPr>
                        <a:t>?</a:t>
                      </a:r>
                      <a:endParaRPr lang="en-US" sz="1600" dirty="0">
                        <a:effectLst/>
                        <a:latin typeface="+mj-lt"/>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5"/>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25</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mj-lt"/>
                          <a:ea typeface="Calibri" panose="020F0502020204030204" pitchFamily="34" charset="0"/>
                          <a:cs typeface="Calibri" panose="020F0502020204030204" pitchFamily="34" charset="0"/>
                        </a:rPr>
                        <a:t>?</a:t>
                      </a:r>
                      <a:endParaRPr lang="en-US" sz="1600" dirty="0">
                        <a:effectLst/>
                        <a:latin typeface="+mj-lt"/>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6"/>
                  </a:ext>
                </a:extLst>
              </a:tr>
              <a:tr h="269774">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Oct.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7</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mj-lt"/>
                          <a:ea typeface="Calibri" panose="020F0502020204030204" pitchFamily="34" charset="0"/>
                          <a:cs typeface="Calibri" panose="020F0502020204030204" pitchFamily="34" charset="0"/>
                        </a:rPr>
                        <a:t>?</a:t>
                      </a:r>
                      <a:endParaRPr lang="en-US" sz="1600" dirty="0">
                        <a:effectLst/>
                        <a:latin typeface="+mj-lt"/>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7"/>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9  </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8</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mj-lt"/>
                          <a:ea typeface="Calibri" panose="020F0502020204030204" pitchFamily="34" charset="0"/>
                          <a:cs typeface="Calibri" panose="020F0502020204030204" pitchFamily="34" charset="0"/>
                        </a:rPr>
                        <a:t>?</a:t>
                      </a:r>
                      <a:endParaRPr lang="en-US" sz="1600" dirty="0">
                        <a:effectLst/>
                        <a:latin typeface="+mj-lt"/>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8"/>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16</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9</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mj-lt"/>
                          <a:ea typeface="Calibri" panose="020F0502020204030204" pitchFamily="34" charset="0"/>
                          <a:cs typeface="Calibri" panose="020F0502020204030204" pitchFamily="34" charset="0"/>
                        </a:rPr>
                        <a:t>?</a:t>
                      </a:r>
                      <a:endParaRPr lang="en-US" sz="1600" dirty="0">
                        <a:effectLst/>
                        <a:latin typeface="+mj-lt"/>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09"/>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23</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smtClean="0">
                          <a:effectLst/>
                        </a:rPr>
                        <a:t>10</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mj-lt"/>
                          <a:ea typeface="Calibri" panose="020F0502020204030204" pitchFamily="34" charset="0"/>
                          <a:cs typeface="Calibri" panose="020F0502020204030204" pitchFamily="34" charset="0"/>
                        </a:rPr>
                        <a:t>?</a:t>
                      </a:r>
                      <a:endParaRPr lang="en-US" sz="1600" dirty="0">
                        <a:effectLst/>
                        <a:latin typeface="+mj-lt"/>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0"/>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30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smtClean="0">
                          <a:effectLst/>
                        </a:rPr>
                        <a:t>11</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Fertilizer calculations</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1"/>
                  </a:ext>
                </a:extLst>
              </a:tr>
              <a:tr h="269774">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Nov.  </a:t>
                      </a: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6</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endParaRPr lang="en-US" sz="1600" dirty="0"/>
                    </a:p>
                  </a:txBody>
                  <a:tcPr marL="58677" marR="58677" marT="0" marB="0"/>
                </a:tc>
                <a:tc>
                  <a:txBody>
                    <a:bodyPr/>
                    <a:lstStyle/>
                    <a:p>
                      <a:pPr marL="0" marR="0" algn="l">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No Lab</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tc>
                  <a:txBody>
                    <a:bodyPr/>
                    <a:lstStyle/>
                    <a:p>
                      <a:pPr algn="ctr"/>
                      <a:endParaRPr lang="en-US" dirty="0"/>
                    </a:p>
                  </a:txBody>
                  <a:tcPr marL="58677" marR="58677" marT="0" marB="0"/>
                </a:tc>
                <a:extLst>
                  <a:ext uri="{0D108BD9-81ED-4DB2-BD59-A6C34878D82A}">
                    <a16:rowId xmlns:a16="http://schemas.microsoft.com/office/drawing/2014/main" val="10012"/>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13</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US" sz="1600" dirty="0" smtClean="0"/>
                        <a:t>12</a:t>
                      </a:r>
                      <a:endParaRPr lang="en-US" sz="1600" dirty="0"/>
                    </a:p>
                  </a:txBody>
                  <a:tcPr marL="58677" marR="58677" marT="0" marB="0"/>
                </a:tc>
                <a:tc>
                  <a:txBody>
                    <a:bodyPr/>
                    <a:lstStyle/>
                    <a:p>
                      <a:pPr marL="0" marR="0" algn="l">
                        <a:spcBef>
                          <a:spcPts val="0"/>
                        </a:spcBef>
                        <a:spcAft>
                          <a:spcPts val="0"/>
                        </a:spcAft>
                      </a:pPr>
                      <a:r>
                        <a:rPr lang="en-US" sz="1600" dirty="0">
                          <a:effectLst/>
                        </a:rPr>
                        <a:t>In-field precision agriculture</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algn="ctr"/>
                      <a:r>
                        <a:rPr lang="en-US" dirty="0" smtClean="0"/>
                        <a:t>15</a:t>
                      </a:r>
                      <a:endParaRPr lang="en-US" dirty="0"/>
                    </a:p>
                  </a:txBody>
                  <a:tcPr marL="58677" marR="58677" marT="0" marB="0"/>
                </a:tc>
                <a:extLst>
                  <a:ext uri="{0D108BD9-81ED-4DB2-BD59-A6C34878D82A}">
                    <a16:rowId xmlns:a16="http://schemas.microsoft.com/office/drawing/2014/main" val="10013"/>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dirty="0">
                          <a:effectLst/>
                        </a:rPr>
                        <a:t> </a:t>
                      </a:r>
                      <a:r>
                        <a:rPr lang="en-US" sz="1600" dirty="0" smtClean="0">
                          <a:effectLst/>
                        </a:rPr>
                        <a:t>13</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rPr>
                        <a:t>Micronutrient deficiencies </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10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4"/>
                  </a:ext>
                </a:extLst>
              </a:tr>
              <a:tr h="269774">
                <a:tc>
                  <a:txBody>
                    <a:bodyPr/>
                    <a:lstStyle/>
                    <a:p>
                      <a:pPr marL="0" marR="0" algn="r">
                        <a:spcBef>
                          <a:spcPts val="0"/>
                        </a:spcBef>
                        <a:spcAft>
                          <a:spcPts val="0"/>
                        </a:spcAft>
                      </a:pPr>
                      <a:r>
                        <a:rPr lang="en-US" sz="1600" dirty="0" smtClean="0">
                          <a:effectLst/>
                          <a:latin typeface="Trebuchet MS" panose="020B0603020202020204" pitchFamily="34" charset="0"/>
                          <a:ea typeface="Calibri" panose="020F0502020204030204" pitchFamily="34" charset="0"/>
                          <a:cs typeface="Times New Roman" panose="02020603050405020304" pitchFamily="18" charset="0"/>
                        </a:rPr>
                        <a:t>27</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No Lab</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5"/>
                  </a:ext>
                </a:extLst>
              </a:tr>
              <a:tr h="269774">
                <a:tc>
                  <a:txBody>
                    <a:bodyPr/>
                    <a:lstStyle/>
                    <a:p>
                      <a:pPr marL="0" marR="0" algn="r">
                        <a:spcBef>
                          <a:spcPts val="0"/>
                        </a:spcBef>
                        <a:spcAft>
                          <a:spcPts val="0"/>
                        </a:spcAf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Dec. 5</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l">
                        <a:spcBef>
                          <a:spcPts val="0"/>
                        </a:spcBef>
                        <a:spcAft>
                          <a:spcPts val="0"/>
                        </a:spcAft>
                      </a:pPr>
                      <a:r>
                        <a:rPr lang="en-US" sz="1600" dirty="0">
                          <a:effectLst/>
                        </a:rPr>
                        <a:t>Lab Final</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58677" marR="58677" marT="0" marB="0"/>
                </a:tc>
                <a:tc>
                  <a:txBody>
                    <a:bodyPr/>
                    <a:lstStyle/>
                    <a:p>
                      <a:pPr marL="0" marR="0" algn="ctr">
                        <a:spcBef>
                          <a:spcPts val="0"/>
                        </a:spcBef>
                        <a:spcAft>
                          <a:spcPts val="0"/>
                        </a:spcAft>
                      </a:pPr>
                      <a:r>
                        <a:rPr lang="en-US" sz="1600" dirty="0" smtClean="0">
                          <a:effectLst/>
                          <a:latin typeface="Trebuchet MS" panose="020B0603020202020204" pitchFamily="34" charset="0"/>
                          <a:ea typeface="Calibri" panose="020F0502020204030204" pitchFamily="34" charset="0"/>
                          <a:cs typeface="Calibri" panose="020F0502020204030204" pitchFamily="34" charset="0"/>
                        </a:rPr>
                        <a:t>80</a:t>
                      </a:r>
                      <a:endParaRPr lang="en-US" sz="1600" dirty="0">
                        <a:effectLst/>
                        <a:latin typeface="Trebuchet MS" panose="020B0603020202020204" pitchFamily="34" charset="0"/>
                        <a:ea typeface="Calibri" panose="020F0502020204030204" pitchFamily="34" charset="0"/>
                        <a:cs typeface="Calibri" panose="020F0502020204030204" pitchFamily="34" charset="0"/>
                      </a:endParaRPr>
                    </a:p>
                  </a:txBody>
                  <a:tcPr marL="58677" marR="58677" marT="0" marB="0"/>
                </a:tc>
                <a:extLst>
                  <a:ext uri="{0D108BD9-81ED-4DB2-BD59-A6C34878D82A}">
                    <a16:rowId xmlns:a16="http://schemas.microsoft.com/office/drawing/2014/main" val="10016"/>
                  </a:ext>
                </a:extLst>
              </a:tr>
            </a:tbl>
          </a:graphicData>
        </a:graphic>
      </p:graphicFrame>
      <p:sp>
        <p:nvSpPr>
          <p:cNvPr id="2" name="TextBox 1"/>
          <p:cNvSpPr txBox="1"/>
          <p:nvPr/>
        </p:nvSpPr>
        <p:spPr>
          <a:xfrm rot="20679544">
            <a:off x="2039110" y="3391987"/>
            <a:ext cx="6583680" cy="1077218"/>
          </a:xfrm>
          <a:prstGeom prst="rect">
            <a:avLst/>
          </a:prstGeom>
          <a:noFill/>
        </p:spPr>
        <p:txBody>
          <a:bodyPr wrap="square" rtlCol="0">
            <a:spAutoFit/>
          </a:bodyPr>
          <a:lstStyle/>
          <a:p>
            <a:r>
              <a:rPr lang="en-US" sz="3200" b="1" dirty="0" smtClean="0">
                <a:solidFill>
                  <a:srgbClr val="FF0000"/>
                </a:solidFill>
              </a:rPr>
              <a:t>ALL SUBJECT TO CHANGE/IT WILL CHANGE</a:t>
            </a:r>
            <a:endParaRPr lang="en-US" sz="3200" b="1" dirty="0">
              <a:solidFill>
                <a:srgbClr val="FF0000"/>
              </a:solidFill>
            </a:endParaRPr>
          </a:p>
        </p:txBody>
      </p:sp>
    </p:spTree>
    <p:extLst>
      <p:ext uri="{BB962C8B-B14F-4D97-AF65-F5344CB8AC3E}">
        <p14:creationId xmlns:p14="http://schemas.microsoft.com/office/powerpoint/2010/main" val="841646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856" b="24922"/>
          <a:stretch/>
        </p:blipFill>
        <p:spPr>
          <a:xfrm>
            <a:off x="347471" y="1225296"/>
            <a:ext cx="8487427" cy="4215384"/>
          </a:xfrm>
          <a:prstGeom prst="rect">
            <a:avLst/>
          </a:prstGeom>
        </p:spPr>
      </p:pic>
      <p:sp>
        <p:nvSpPr>
          <p:cNvPr id="2" name="TextBox 1"/>
          <p:cNvSpPr txBox="1"/>
          <p:nvPr/>
        </p:nvSpPr>
        <p:spPr>
          <a:xfrm>
            <a:off x="1472184" y="1883664"/>
            <a:ext cx="310896" cy="369332"/>
          </a:xfrm>
          <a:prstGeom prst="rect">
            <a:avLst/>
          </a:prstGeom>
          <a:noFill/>
        </p:spPr>
        <p:txBody>
          <a:bodyPr wrap="square" rtlCol="0">
            <a:spAutoFit/>
          </a:bodyPr>
          <a:lstStyle/>
          <a:p>
            <a:r>
              <a:rPr lang="en-US" dirty="0" smtClean="0"/>
              <a:t>1</a:t>
            </a:r>
            <a:endParaRPr lang="en-US" dirty="0"/>
          </a:p>
        </p:txBody>
      </p:sp>
      <p:sp>
        <p:nvSpPr>
          <p:cNvPr id="5" name="TextBox 4"/>
          <p:cNvSpPr txBox="1"/>
          <p:nvPr/>
        </p:nvSpPr>
        <p:spPr>
          <a:xfrm>
            <a:off x="2100072" y="1883664"/>
            <a:ext cx="310896" cy="369332"/>
          </a:xfrm>
          <a:prstGeom prst="rect">
            <a:avLst/>
          </a:prstGeom>
          <a:noFill/>
        </p:spPr>
        <p:txBody>
          <a:bodyPr wrap="square" rtlCol="0">
            <a:spAutoFit/>
          </a:bodyPr>
          <a:lstStyle/>
          <a:p>
            <a:r>
              <a:rPr lang="en-US" dirty="0"/>
              <a:t>2</a:t>
            </a:r>
          </a:p>
        </p:txBody>
      </p:sp>
      <p:sp>
        <p:nvSpPr>
          <p:cNvPr id="6" name="TextBox 5"/>
          <p:cNvSpPr txBox="1"/>
          <p:nvPr/>
        </p:nvSpPr>
        <p:spPr>
          <a:xfrm>
            <a:off x="2727960" y="1841516"/>
            <a:ext cx="310896" cy="369332"/>
          </a:xfrm>
          <a:prstGeom prst="rect">
            <a:avLst/>
          </a:prstGeom>
          <a:noFill/>
        </p:spPr>
        <p:txBody>
          <a:bodyPr wrap="square" rtlCol="0">
            <a:spAutoFit/>
          </a:bodyPr>
          <a:lstStyle/>
          <a:p>
            <a:r>
              <a:rPr lang="en-US" dirty="0"/>
              <a:t>3</a:t>
            </a:r>
          </a:p>
        </p:txBody>
      </p:sp>
      <p:sp>
        <p:nvSpPr>
          <p:cNvPr id="7" name="TextBox 6"/>
          <p:cNvSpPr txBox="1"/>
          <p:nvPr/>
        </p:nvSpPr>
        <p:spPr>
          <a:xfrm>
            <a:off x="3288792" y="1883664"/>
            <a:ext cx="310896" cy="369332"/>
          </a:xfrm>
          <a:prstGeom prst="rect">
            <a:avLst/>
          </a:prstGeom>
          <a:noFill/>
        </p:spPr>
        <p:txBody>
          <a:bodyPr wrap="square" rtlCol="0">
            <a:spAutoFit/>
          </a:bodyPr>
          <a:lstStyle/>
          <a:p>
            <a:r>
              <a:rPr lang="en-US" dirty="0"/>
              <a:t>4</a:t>
            </a:r>
          </a:p>
        </p:txBody>
      </p:sp>
      <p:sp>
        <p:nvSpPr>
          <p:cNvPr id="8" name="TextBox 7"/>
          <p:cNvSpPr txBox="1"/>
          <p:nvPr/>
        </p:nvSpPr>
        <p:spPr>
          <a:xfrm>
            <a:off x="3916680" y="1883664"/>
            <a:ext cx="310896" cy="369332"/>
          </a:xfrm>
          <a:prstGeom prst="rect">
            <a:avLst/>
          </a:prstGeom>
          <a:noFill/>
        </p:spPr>
        <p:txBody>
          <a:bodyPr wrap="square" rtlCol="0">
            <a:spAutoFit/>
          </a:bodyPr>
          <a:lstStyle/>
          <a:p>
            <a:r>
              <a:rPr lang="en-US" dirty="0"/>
              <a:t>5</a:t>
            </a:r>
          </a:p>
        </p:txBody>
      </p:sp>
      <p:sp>
        <p:nvSpPr>
          <p:cNvPr id="9" name="TextBox 8"/>
          <p:cNvSpPr txBox="1"/>
          <p:nvPr/>
        </p:nvSpPr>
        <p:spPr>
          <a:xfrm>
            <a:off x="4477512" y="1841516"/>
            <a:ext cx="310896" cy="369332"/>
          </a:xfrm>
          <a:prstGeom prst="rect">
            <a:avLst/>
          </a:prstGeom>
          <a:noFill/>
        </p:spPr>
        <p:txBody>
          <a:bodyPr wrap="square" rtlCol="0">
            <a:spAutoFit/>
          </a:bodyPr>
          <a:lstStyle/>
          <a:p>
            <a:r>
              <a:rPr lang="en-US" dirty="0"/>
              <a:t>6</a:t>
            </a:r>
          </a:p>
        </p:txBody>
      </p:sp>
      <p:sp>
        <p:nvSpPr>
          <p:cNvPr id="10" name="TextBox 9"/>
          <p:cNvSpPr txBox="1"/>
          <p:nvPr/>
        </p:nvSpPr>
        <p:spPr>
          <a:xfrm>
            <a:off x="5108449" y="1841516"/>
            <a:ext cx="310896" cy="369332"/>
          </a:xfrm>
          <a:prstGeom prst="rect">
            <a:avLst/>
          </a:prstGeom>
          <a:noFill/>
        </p:spPr>
        <p:txBody>
          <a:bodyPr wrap="square" rtlCol="0">
            <a:spAutoFit/>
          </a:bodyPr>
          <a:lstStyle/>
          <a:p>
            <a:r>
              <a:rPr lang="en-US" dirty="0"/>
              <a:t>7</a:t>
            </a:r>
          </a:p>
        </p:txBody>
      </p:sp>
      <p:sp>
        <p:nvSpPr>
          <p:cNvPr id="11" name="TextBox 10"/>
          <p:cNvSpPr txBox="1"/>
          <p:nvPr/>
        </p:nvSpPr>
        <p:spPr>
          <a:xfrm>
            <a:off x="5702180" y="1841516"/>
            <a:ext cx="310896" cy="369332"/>
          </a:xfrm>
          <a:prstGeom prst="rect">
            <a:avLst/>
          </a:prstGeom>
          <a:noFill/>
        </p:spPr>
        <p:txBody>
          <a:bodyPr wrap="square" rtlCol="0">
            <a:spAutoFit/>
          </a:bodyPr>
          <a:lstStyle/>
          <a:p>
            <a:r>
              <a:rPr lang="en-US" dirty="0"/>
              <a:t>8</a:t>
            </a:r>
          </a:p>
        </p:txBody>
      </p:sp>
      <p:sp>
        <p:nvSpPr>
          <p:cNvPr id="12" name="TextBox 11"/>
          <p:cNvSpPr txBox="1"/>
          <p:nvPr/>
        </p:nvSpPr>
        <p:spPr>
          <a:xfrm>
            <a:off x="6295911" y="1841516"/>
            <a:ext cx="310896" cy="369332"/>
          </a:xfrm>
          <a:prstGeom prst="rect">
            <a:avLst/>
          </a:prstGeom>
          <a:noFill/>
        </p:spPr>
        <p:txBody>
          <a:bodyPr wrap="square" rtlCol="0">
            <a:spAutoFit/>
          </a:bodyPr>
          <a:lstStyle/>
          <a:p>
            <a:r>
              <a:rPr lang="en-US" dirty="0"/>
              <a:t>9</a:t>
            </a:r>
          </a:p>
        </p:txBody>
      </p:sp>
      <p:sp>
        <p:nvSpPr>
          <p:cNvPr id="13" name="TextBox 12"/>
          <p:cNvSpPr txBox="1"/>
          <p:nvPr/>
        </p:nvSpPr>
        <p:spPr>
          <a:xfrm>
            <a:off x="6886910" y="1863376"/>
            <a:ext cx="480422" cy="369332"/>
          </a:xfrm>
          <a:prstGeom prst="rect">
            <a:avLst/>
          </a:prstGeom>
          <a:noFill/>
        </p:spPr>
        <p:txBody>
          <a:bodyPr wrap="square" rtlCol="0">
            <a:spAutoFit/>
          </a:bodyPr>
          <a:lstStyle/>
          <a:p>
            <a:r>
              <a:rPr lang="en-US" dirty="0" smtClean="0"/>
              <a:t>10</a:t>
            </a:r>
            <a:endParaRPr lang="en-US" dirty="0"/>
          </a:p>
        </p:txBody>
      </p:sp>
      <p:sp>
        <p:nvSpPr>
          <p:cNvPr id="14" name="TextBox 13"/>
          <p:cNvSpPr txBox="1"/>
          <p:nvPr/>
        </p:nvSpPr>
        <p:spPr>
          <a:xfrm>
            <a:off x="7462669" y="1863376"/>
            <a:ext cx="438599" cy="369332"/>
          </a:xfrm>
          <a:prstGeom prst="rect">
            <a:avLst/>
          </a:prstGeom>
          <a:noFill/>
        </p:spPr>
        <p:txBody>
          <a:bodyPr wrap="square" rtlCol="0">
            <a:spAutoFit/>
          </a:bodyPr>
          <a:lstStyle/>
          <a:p>
            <a:r>
              <a:rPr lang="en-US" dirty="0" smtClean="0"/>
              <a:t>11</a:t>
            </a:r>
            <a:endParaRPr lang="en-US" dirty="0"/>
          </a:p>
        </p:txBody>
      </p:sp>
      <p:sp>
        <p:nvSpPr>
          <p:cNvPr id="15" name="TextBox 14"/>
          <p:cNvSpPr txBox="1"/>
          <p:nvPr/>
        </p:nvSpPr>
        <p:spPr>
          <a:xfrm>
            <a:off x="1408332" y="2451116"/>
            <a:ext cx="438599" cy="369332"/>
          </a:xfrm>
          <a:prstGeom prst="rect">
            <a:avLst/>
          </a:prstGeom>
          <a:noFill/>
        </p:spPr>
        <p:txBody>
          <a:bodyPr wrap="square" rtlCol="0">
            <a:spAutoFit/>
          </a:bodyPr>
          <a:lstStyle/>
          <a:p>
            <a:r>
              <a:rPr lang="en-US" dirty="0" smtClean="0"/>
              <a:t>12</a:t>
            </a:r>
            <a:endParaRPr lang="en-US" dirty="0"/>
          </a:p>
        </p:txBody>
      </p:sp>
      <p:sp>
        <p:nvSpPr>
          <p:cNvPr id="16" name="TextBox 15"/>
          <p:cNvSpPr txBox="1"/>
          <p:nvPr/>
        </p:nvSpPr>
        <p:spPr>
          <a:xfrm>
            <a:off x="2036220" y="2451116"/>
            <a:ext cx="438599" cy="369332"/>
          </a:xfrm>
          <a:prstGeom prst="rect">
            <a:avLst/>
          </a:prstGeom>
          <a:noFill/>
        </p:spPr>
        <p:txBody>
          <a:bodyPr wrap="square" rtlCol="0">
            <a:spAutoFit/>
          </a:bodyPr>
          <a:lstStyle/>
          <a:p>
            <a:r>
              <a:rPr lang="en-US" dirty="0" smtClean="0"/>
              <a:t>13</a:t>
            </a:r>
            <a:endParaRPr lang="en-US" dirty="0"/>
          </a:p>
        </p:txBody>
      </p:sp>
      <p:sp>
        <p:nvSpPr>
          <p:cNvPr id="17" name="TextBox 16"/>
          <p:cNvSpPr txBox="1"/>
          <p:nvPr/>
        </p:nvSpPr>
        <p:spPr>
          <a:xfrm>
            <a:off x="2663526" y="2457736"/>
            <a:ext cx="438599" cy="369332"/>
          </a:xfrm>
          <a:prstGeom prst="rect">
            <a:avLst/>
          </a:prstGeom>
          <a:noFill/>
        </p:spPr>
        <p:txBody>
          <a:bodyPr wrap="square" rtlCol="0">
            <a:spAutoFit/>
          </a:bodyPr>
          <a:lstStyle/>
          <a:p>
            <a:r>
              <a:rPr lang="en-US" dirty="0" smtClean="0"/>
              <a:t>14</a:t>
            </a:r>
            <a:endParaRPr lang="en-US" dirty="0"/>
          </a:p>
        </p:txBody>
      </p:sp>
      <p:sp>
        <p:nvSpPr>
          <p:cNvPr id="18" name="TextBox 17"/>
          <p:cNvSpPr txBox="1"/>
          <p:nvPr/>
        </p:nvSpPr>
        <p:spPr>
          <a:xfrm>
            <a:off x="3224940" y="2451116"/>
            <a:ext cx="438599" cy="369332"/>
          </a:xfrm>
          <a:prstGeom prst="rect">
            <a:avLst/>
          </a:prstGeom>
          <a:noFill/>
        </p:spPr>
        <p:txBody>
          <a:bodyPr wrap="square" rtlCol="0">
            <a:spAutoFit/>
          </a:bodyPr>
          <a:lstStyle/>
          <a:p>
            <a:r>
              <a:rPr lang="en-US" dirty="0" smtClean="0"/>
              <a:t>15</a:t>
            </a:r>
            <a:endParaRPr lang="en-US" dirty="0"/>
          </a:p>
        </p:txBody>
      </p:sp>
      <p:sp>
        <p:nvSpPr>
          <p:cNvPr id="19" name="TextBox 18"/>
          <p:cNvSpPr txBox="1"/>
          <p:nvPr/>
        </p:nvSpPr>
        <p:spPr>
          <a:xfrm>
            <a:off x="3788977" y="2457736"/>
            <a:ext cx="438599" cy="369332"/>
          </a:xfrm>
          <a:prstGeom prst="rect">
            <a:avLst/>
          </a:prstGeom>
          <a:noFill/>
        </p:spPr>
        <p:txBody>
          <a:bodyPr wrap="square" rtlCol="0">
            <a:spAutoFit/>
          </a:bodyPr>
          <a:lstStyle/>
          <a:p>
            <a:r>
              <a:rPr lang="en-US" dirty="0" smtClean="0"/>
              <a:t>16</a:t>
            </a:r>
            <a:endParaRPr lang="en-US" dirty="0"/>
          </a:p>
        </p:txBody>
      </p:sp>
      <p:sp>
        <p:nvSpPr>
          <p:cNvPr id="20" name="TextBox 19"/>
          <p:cNvSpPr txBox="1"/>
          <p:nvPr/>
        </p:nvSpPr>
        <p:spPr>
          <a:xfrm>
            <a:off x="4475829" y="2451116"/>
            <a:ext cx="438599" cy="369332"/>
          </a:xfrm>
          <a:prstGeom prst="rect">
            <a:avLst/>
          </a:prstGeom>
          <a:noFill/>
        </p:spPr>
        <p:txBody>
          <a:bodyPr wrap="square" rtlCol="0">
            <a:spAutoFit/>
          </a:bodyPr>
          <a:lstStyle/>
          <a:p>
            <a:r>
              <a:rPr lang="en-US" dirty="0" smtClean="0"/>
              <a:t>17</a:t>
            </a:r>
            <a:endParaRPr lang="en-US" dirty="0"/>
          </a:p>
        </p:txBody>
      </p:sp>
      <p:sp>
        <p:nvSpPr>
          <p:cNvPr id="21" name="TextBox 20"/>
          <p:cNvSpPr txBox="1"/>
          <p:nvPr/>
        </p:nvSpPr>
        <p:spPr>
          <a:xfrm>
            <a:off x="5039866" y="2451116"/>
            <a:ext cx="438599" cy="369332"/>
          </a:xfrm>
          <a:prstGeom prst="rect">
            <a:avLst/>
          </a:prstGeom>
          <a:noFill/>
        </p:spPr>
        <p:txBody>
          <a:bodyPr wrap="square" rtlCol="0">
            <a:spAutoFit/>
          </a:bodyPr>
          <a:lstStyle/>
          <a:p>
            <a:r>
              <a:rPr lang="en-US" dirty="0" smtClean="0"/>
              <a:t>18</a:t>
            </a:r>
            <a:endParaRPr lang="en-US" dirty="0"/>
          </a:p>
        </p:txBody>
      </p:sp>
      <p:sp>
        <p:nvSpPr>
          <p:cNvPr id="22" name="TextBox 21"/>
          <p:cNvSpPr txBox="1"/>
          <p:nvPr/>
        </p:nvSpPr>
        <p:spPr>
          <a:xfrm>
            <a:off x="5638328" y="2457736"/>
            <a:ext cx="438599" cy="369332"/>
          </a:xfrm>
          <a:prstGeom prst="rect">
            <a:avLst/>
          </a:prstGeom>
          <a:noFill/>
        </p:spPr>
        <p:txBody>
          <a:bodyPr wrap="square" rtlCol="0">
            <a:spAutoFit/>
          </a:bodyPr>
          <a:lstStyle/>
          <a:p>
            <a:r>
              <a:rPr lang="en-US" dirty="0" smtClean="0"/>
              <a:t>19</a:t>
            </a:r>
            <a:endParaRPr lang="en-US" dirty="0"/>
          </a:p>
        </p:txBody>
      </p:sp>
      <p:sp>
        <p:nvSpPr>
          <p:cNvPr id="23" name="TextBox 22"/>
          <p:cNvSpPr txBox="1"/>
          <p:nvPr/>
        </p:nvSpPr>
        <p:spPr>
          <a:xfrm>
            <a:off x="6236790" y="2457736"/>
            <a:ext cx="438599" cy="369332"/>
          </a:xfrm>
          <a:prstGeom prst="rect">
            <a:avLst/>
          </a:prstGeom>
          <a:noFill/>
        </p:spPr>
        <p:txBody>
          <a:bodyPr wrap="square" rtlCol="0">
            <a:spAutoFit/>
          </a:bodyPr>
          <a:lstStyle/>
          <a:p>
            <a:r>
              <a:rPr lang="en-US" dirty="0" smtClean="0"/>
              <a:t>20</a:t>
            </a:r>
            <a:endParaRPr lang="en-US" dirty="0"/>
          </a:p>
        </p:txBody>
      </p:sp>
      <p:sp>
        <p:nvSpPr>
          <p:cNvPr id="24" name="TextBox 23"/>
          <p:cNvSpPr txBox="1"/>
          <p:nvPr/>
        </p:nvSpPr>
        <p:spPr>
          <a:xfrm>
            <a:off x="6841035" y="2450164"/>
            <a:ext cx="438599" cy="369332"/>
          </a:xfrm>
          <a:prstGeom prst="rect">
            <a:avLst/>
          </a:prstGeom>
          <a:noFill/>
        </p:spPr>
        <p:txBody>
          <a:bodyPr wrap="square" rtlCol="0">
            <a:spAutoFit/>
          </a:bodyPr>
          <a:lstStyle/>
          <a:p>
            <a:r>
              <a:rPr lang="en-US" dirty="0"/>
              <a:t>2</a:t>
            </a:r>
            <a:r>
              <a:rPr lang="en-US" dirty="0" smtClean="0"/>
              <a:t>1</a:t>
            </a:r>
            <a:endParaRPr lang="en-US" dirty="0"/>
          </a:p>
        </p:txBody>
      </p:sp>
      <p:sp>
        <p:nvSpPr>
          <p:cNvPr id="25" name="TextBox 24"/>
          <p:cNvSpPr txBox="1"/>
          <p:nvPr/>
        </p:nvSpPr>
        <p:spPr>
          <a:xfrm>
            <a:off x="7456104" y="2450164"/>
            <a:ext cx="438599" cy="369332"/>
          </a:xfrm>
          <a:prstGeom prst="rect">
            <a:avLst/>
          </a:prstGeom>
          <a:noFill/>
        </p:spPr>
        <p:txBody>
          <a:bodyPr wrap="square" rtlCol="0">
            <a:spAutoFit/>
          </a:bodyPr>
          <a:lstStyle/>
          <a:p>
            <a:r>
              <a:rPr lang="en-US" dirty="0" smtClean="0"/>
              <a:t>22</a:t>
            </a:r>
            <a:endParaRPr lang="en-US" dirty="0"/>
          </a:p>
        </p:txBody>
      </p:sp>
      <p:sp>
        <p:nvSpPr>
          <p:cNvPr id="26" name="TextBox 25"/>
          <p:cNvSpPr txBox="1"/>
          <p:nvPr/>
        </p:nvSpPr>
        <p:spPr>
          <a:xfrm>
            <a:off x="1408332" y="3018568"/>
            <a:ext cx="438599" cy="369332"/>
          </a:xfrm>
          <a:prstGeom prst="rect">
            <a:avLst/>
          </a:prstGeom>
          <a:noFill/>
        </p:spPr>
        <p:txBody>
          <a:bodyPr wrap="square" rtlCol="0">
            <a:spAutoFit/>
          </a:bodyPr>
          <a:lstStyle/>
          <a:p>
            <a:r>
              <a:rPr lang="en-US" dirty="0" smtClean="0"/>
              <a:t>23</a:t>
            </a:r>
            <a:endParaRPr lang="en-US" dirty="0"/>
          </a:p>
        </p:txBody>
      </p:sp>
      <p:sp>
        <p:nvSpPr>
          <p:cNvPr id="27" name="TextBox 26"/>
          <p:cNvSpPr txBox="1"/>
          <p:nvPr/>
        </p:nvSpPr>
        <p:spPr>
          <a:xfrm>
            <a:off x="1972369" y="3049048"/>
            <a:ext cx="438599" cy="369332"/>
          </a:xfrm>
          <a:prstGeom prst="rect">
            <a:avLst/>
          </a:prstGeom>
          <a:noFill/>
        </p:spPr>
        <p:txBody>
          <a:bodyPr wrap="square" rtlCol="0">
            <a:spAutoFit/>
          </a:bodyPr>
          <a:lstStyle/>
          <a:p>
            <a:r>
              <a:rPr lang="en-US" dirty="0" smtClean="0"/>
              <a:t>24</a:t>
            </a:r>
            <a:endParaRPr lang="en-US" dirty="0"/>
          </a:p>
        </p:txBody>
      </p:sp>
      <p:sp>
        <p:nvSpPr>
          <p:cNvPr id="28" name="TextBox 27"/>
          <p:cNvSpPr txBox="1"/>
          <p:nvPr/>
        </p:nvSpPr>
        <p:spPr>
          <a:xfrm>
            <a:off x="2600257" y="3073956"/>
            <a:ext cx="438599" cy="369332"/>
          </a:xfrm>
          <a:prstGeom prst="rect">
            <a:avLst/>
          </a:prstGeom>
          <a:noFill/>
        </p:spPr>
        <p:txBody>
          <a:bodyPr wrap="square" rtlCol="0">
            <a:spAutoFit/>
          </a:bodyPr>
          <a:lstStyle/>
          <a:p>
            <a:r>
              <a:rPr lang="en-US" dirty="0" smtClean="0"/>
              <a:t>26</a:t>
            </a:r>
            <a:endParaRPr lang="en-US" dirty="0"/>
          </a:p>
        </p:txBody>
      </p:sp>
      <p:sp>
        <p:nvSpPr>
          <p:cNvPr id="29" name="TextBox 28"/>
          <p:cNvSpPr txBox="1"/>
          <p:nvPr/>
        </p:nvSpPr>
        <p:spPr>
          <a:xfrm>
            <a:off x="2034539" y="3656124"/>
            <a:ext cx="438599" cy="369332"/>
          </a:xfrm>
          <a:prstGeom prst="rect">
            <a:avLst/>
          </a:prstGeom>
          <a:noFill/>
        </p:spPr>
        <p:txBody>
          <a:bodyPr wrap="square" rtlCol="0">
            <a:spAutoFit/>
          </a:bodyPr>
          <a:lstStyle/>
          <a:p>
            <a:r>
              <a:rPr lang="en-US" dirty="0" smtClean="0"/>
              <a:t>25</a:t>
            </a:r>
            <a:endParaRPr lang="en-US" dirty="0"/>
          </a:p>
        </p:txBody>
      </p:sp>
      <p:sp>
        <p:nvSpPr>
          <p:cNvPr id="30" name="TextBox 29"/>
          <p:cNvSpPr txBox="1"/>
          <p:nvPr/>
        </p:nvSpPr>
        <p:spPr>
          <a:xfrm>
            <a:off x="3224939" y="3049048"/>
            <a:ext cx="438599" cy="369332"/>
          </a:xfrm>
          <a:prstGeom prst="rect">
            <a:avLst/>
          </a:prstGeom>
          <a:noFill/>
        </p:spPr>
        <p:txBody>
          <a:bodyPr wrap="square" rtlCol="0">
            <a:spAutoFit/>
          </a:bodyPr>
          <a:lstStyle/>
          <a:p>
            <a:r>
              <a:rPr lang="en-US" dirty="0" smtClean="0"/>
              <a:t>27</a:t>
            </a:r>
            <a:endParaRPr lang="en-US" dirty="0"/>
          </a:p>
        </p:txBody>
      </p:sp>
      <p:sp>
        <p:nvSpPr>
          <p:cNvPr id="31" name="TextBox 30"/>
          <p:cNvSpPr txBox="1"/>
          <p:nvPr/>
        </p:nvSpPr>
        <p:spPr>
          <a:xfrm>
            <a:off x="3816566" y="3073956"/>
            <a:ext cx="438599" cy="369332"/>
          </a:xfrm>
          <a:prstGeom prst="rect">
            <a:avLst/>
          </a:prstGeom>
          <a:noFill/>
        </p:spPr>
        <p:txBody>
          <a:bodyPr wrap="square" rtlCol="0">
            <a:spAutoFit/>
          </a:bodyPr>
          <a:lstStyle/>
          <a:p>
            <a:r>
              <a:rPr lang="en-US" dirty="0" smtClean="0"/>
              <a:t>28</a:t>
            </a:r>
            <a:endParaRPr lang="en-US" dirty="0"/>
          </a:p>
        </p:txBody>
      </p:sp>
      <p:sp>
        <p:nvSpPr>
          <p:cNvPr id="32" name="TextBox 31"/>
          <p:cNvSpPr txBox="1"/>
          <p:nvPr/>
        </p:nvSpPr>
        <p:spPr>
          <a:xfrm>
            <a:off x="4413660" y="3073956"/>
            <a:ext cx="438599" cy="369332"/>
          </a:xfrm>
          <a:prstGeom prst="rect">
            <a:avLst/>
          </a:prstGeom>
          <a:noFill/>
        </p:spPr>
        <p:txBody>
          <a:bodyPr wrap="square" rtlCol="0">
            <a:spAutoFit/>
          </a:bodyPr>
          <a:lstStyle/>
          <a:p>
            <a:r>
              <a:rPr lang="en-US" dirty="0" smtClean="0"/>
              <a:t>29</a:t>
            </a:r>
            <a:endParaRPr lang="en-US" dirty="0"/>
          </a:p>
        </p:txBody>
      </p:sp>
      <p:sp>
        <p:nvSpPr>
          <p:cNvPr id="33" name="TextBox 32"/>
          <p:cNvSpPr txBox="1"/>
          <p:nvPr/>
        </p:nvSpPr>
        <p:spPr>
          <a:xfrm>
            <a:off x="5033031" y="3073956"/>
            <a:ext cx="438599" cy="369332"/>
          </a:xfrm>
          <a:prstGeom prst="rect">
            <a:avLst/>
          </a:prstGeom>
          <a:noFill/>
        </p:spPr>
        <p:txBody>
          <a:bodyPr wrap="square" rtlCol="0">
            <a:spAutoFit/>
          </a:bodyPr>
          <a:lstStyle/>
          <a:p>
            <a:r>
              <a:rPr lang="en-US" dirty="0" smtClean="0"/>
              <a:t>30</a:t>
            </a:r>
            <a:endParaRPr lang="en-US" dirty="0"/>
          </a:p>
        </p:txBody>
      </p:sp>
      <p:sp>
        <p:nvSpPr>
          <p:cNvPr id="34" name="TextBox 33"/>
          <p:cNvSpPr txBox="1"/>
          <p:nvPr/>
        </p:nvSpPr>
        <p:spPr>
          <a:xfrm>
            <a:off x="5652558" y="3075480"/>
            <a:ext cx="438599" cy="369332"/>
          </a:xfrm>
          <a:prstGeom prst="rect">
            <a:avLst/>
          </a:prstGeom>
          <a:noFill/>
        </p:spPr>
        <p:txBody>
          <a:bodyPr wrap="square" rtlCol="0">
            <a:spAutoFit/>
          </a:bodyPr>
          <a:lstStyle/>
          <a:p>
            <a:r>
              <a:rPr lang="en-US" dirty="0" smtClean="0"/>
              <a:t>31</a:t>
            </a:r>
            <a:endParaRPr lang="en-US" dirty="0"/>
          </a:p>
        </p:txBody>
      </p:sp>
      <p:sp>
        <p:nvSpPr>
          <p:cNvPr id="35" name="TextBox 34"/>
          <p:cNvSpPr txBox="1"/>
          <p:nvPr/>
        </p:nvSpPr>
        <p:spPr>
          <a:xfrm>
            <a:off x="6245352" y="3073956"/>
            <a:ext cx="438599" cy="369332"/>
          </a:xfrm>
          <a:prstGeom prst="rect">
            <a:avLst/>
          </a:prstGeom>
          <a:noFill/>
        </p:spPr>
        <p:txBody>
          <a:bodyPr wrap="square" rtlCol="0">
            <a:spAutoFit/>
          </a:bodyPr>
          <a:lstStyle/>
          <a:p>
            <a:r>
              <a:rPr lang="en-US" dirty="0" smtClean="0"/>
              <a:t>32</a:t>
            </a:r>
            <a:endParaRPr lang="en-US" dirty="0"/>
          </a:p>
        </p:txBody>
      </p:sp>
      <p:sp>
        <p:nvSpPr>
          <p:cNvPr id="36" name="TextBox 35"/>
          <p:cNvSpPr txBox="1"/>
          <p:nvPr/>
        </p:nvSpPr>
        <p:spPr>
          <a:xfrm>
            <a:off x="6838146" y="3049048"/>
            <a:ext cx="438599" cy="369332"/>
          </a:xfrm>
          <a:prstGeom prst="rect">
            <a:avLst/>
          </a:prstGeom>
          <a:noFill/>
        </p:spPr>
        <p:txBody>
          <a:bodyPr wrap="square" rtlCol="0">
            <a:spAutoFit/>
          </a:bodyPr>
          <a:lstStyle/>
          <a:p>
            <a:r>
              <a:rPr lang="en-US" dirty="0" smtClean="0"/>
              <a:t>33</a:t>
            </a:r>
            <a:endParaRPr lang="en-US" dirty="0"/>
          </a:p>
        </p:txBody>
      </p:sp>
      <p:sp>
        <p:nvSpPr>
          <p:cNvPr id="37" name="TextBox 36"/>
          <p:cNvSpPr txBox="1"/>
          <p:nvPr/>
        </p:nvSpPr>
        <p:spPr>
          <a:xfrm>
            <a:off x="7456260" y="3073956"/>
            <a:ext cx="438599" cy="369332"/>
          </a:xfrm>
          <a:prstGeom prst="rect">
            <a:avLst/>
          </a:prstGeom>
          <a:noFill/>
        </p:spPr>
        <p:txBody>
          <a:bodyPr wrap="square" rtlCol="0">
            <a:spAutoFit/>
          </a:bodyPr>
          <a:lstStyle/>
          <a:p>
            <a:r>
              <a:rPr lang="en-US" dirty="0" smtClean="0"/>
              <a:t>34</a:t>
            </a:r>
            <a:endParaRPr lang="en-US" dirty="0"/>
          </a:p>
        </p:txBody>
      </p:sp>
      <p:sp>
        <p:nvSpPr>
          <p:cNvPr id="38" name="TextBox 37"/>
          <p:cNvSpPr txBox="1"/>
          <p:nvPr/>
        </p:nvSpPr>
        <p:spPr>
          <a:xfrm>
            <a:off x="5033031" y="3672936"/>
            <a:ext cx="438599" cy="369332"/>
          </a:xfrm>
          <a:prstGeom prst="rect">
            <a:avLst/>
          </a:prstGeom>
          <a:noFill/>
        </p:spPr>
        <p:txBody>
          <a:bodyPr wrap="square" rtlCol="0">
            <a:spAutoFit/>
          </a:bodyPr>
          <a:lstStyle/>
          <a:p>
            <a:r>
              <a:rPr lang="en-US" dirty="0" smtClean="0"/>
              <a:t>36</a:t>
            </a:r>
            <a:endParaRPr lang="en-US" dirty="0"/>
          </a:p>
        </p:txBody>
      </p:sp>
      <p:sp>
        <p:nvSpPr>
          <p:cNvPr id="39" name="TextBox 38"/>
          <p:cNvSpPr txBox="1"/>
          <p:nvPr/>
        </p:nvSpPr>
        <p:spPr>
          <a:xfrm>
            <a:off x="5638327" y="3656124"/>
            <a:ext cx="438599" cy="369332"/>
          </a:xfrm>
          <a:prstGeom prst="rect">
            <a:avLst/>
          </a:prstGeom>
          <a:noFill/>
        </p:spPr>
        <p:txBody>
          <a:bodyPr wrap="square" rtlCol="0">
            <a:spAutoFit/>
          </a:bodyPr>
          <a:lstStyle/>
          <a:p>
            <a:r>
              <a:rPr lang="en-US" dirty="0" smtClean="0"/>
              <a:t>37</a:t>
            </a:r>
            <a:endParaRPr lang="en-US" dirty="0"/>
          </a:p>
        </p:txBody>
      </p:sp>
      <p:sp>
        <p:nvSpPr>
          <p:cNvPr id="40" name="TextBox 39"/>
          <p:cNvSpPr txBox="1"/>
          <p:nvPr/>
        </p:nvSpPr>
        <p:spPr>
          <a:xfrm>
            <a:off x="6232059" y="3656124"/>
            <a:ext cx="438599" cy="369332"/>
          </a:xfrm>
          <a:prstGeom prst="rect">
            <a:avLst/>
          </a:prstGeom>
          <a:noFill/>
        </p:spPr>
        <p:txBody>
          <a:bodyPr wrap="square" rtlCol="0">
            <a:spAutoFit/>
          </a:bodyPr>
          <a:lstStyle/>
          <a:p>
            <a:r>
              <a:rPr lang="en-US" dirty="0" smtClean="0"/>
              <a:t>38</a:t>
            </a:r>
            <a:endParaRPr lang="en-US" dirty="0"/>
          </a:p>
        </p:txBody>
      </p:sp>
      <p:sp>
        <p:nvSpPr>
          <p:cNvPr id="41" name="TextBox 40"/>
          <p:cNvSpPr txBox="1"/>
          <p:nvPr/>
        </p:nvSpPr>
        <p:spPr>
          <a:xfrm>
            <a:off x="7456104" y="3623858"/>
            <a:ext cx="438599" cy="369332"/>
          </a:xfrm>
          <a:prstGeom prst="rect">
            <a:avLst/>
          </a:prstGeom>
          <a:noFill/>
        </p:spPr>
        <p:txBody>
          <a:bodyPr wrap="square" rtlCol="0">
            <a:spAutoFit/>
          </a:bodyPr>
          <a:lstStyle/>
          <a:p>
            <a:r>
              <a:rPr lang="en-US" dirty="0" smtClean="0"/>
              <a:t>35</a:t>
            </a:r>
            <a:endParaRPr lang="en-US" dirty="0"/>
          </a:p>
        </p:txBody>
      </p:sp>
      <p:sp>
        <p:nvSpPr>
          <p:cNvPr id="42" name="TextBox 41"/>
          <p:cNvSpPr txBox="1"/>
          <p:nvPr/>
        </p:nvSpPr>
        <p:spPr>
          <a:xfrm>
            <a:off x="5033030" y="4299776"/>
            <a:ext cx="438599" cy="369332"/>
          </a:xfrm>
          <a:prstGeom prst="rect">
            <a:avLst/>
          </a:prstGeom>
          <a:noFill/>
        </p:spPr>
        <p:txBody>
          <a:bodyPr wrap="square" rtlCol="0">
            <a:spAutoFit/>
          </a:bodyPr>
          <a:lstStyle/>
          <a:p>
            <a:r>
              <a:rPr lang="en-US" dirty="0" smtClean="0"/>
              <a:t>39</a:t>
            </a:r>
            <a:endParaRPr lang="en-US" dirty="0"/>
          </a:p>
        </p:txBody>
      </p:sp>
      <p:sp>
        <p:nvSpPr>
          <p:cNvPr id="43" name="TextBox 42"/>
          <p:cNvSpPr txBox="1"/>
          <p:nvPr/>
        </p:nvSpPr>
        <p:spPr>
          <a:xfrm>
            <a:off x="5638327" y="4272344"/>
            <a:ext cx="438599" cy="369332"/>
          </a:xfrm>
          <a:prstGeom prst="rect">
            <a:avLst/>
          </a:prstGeom>
          <a:noFill/>
        </p:spPr>
        <p:txBody>
          <a:bodyPr wrap="square" rtlCol="0">
            <a:spAutoFit/>
          </a:bodyPr>
          <a:lstStyle/>
          <a:p>
            <a:r>
              <a:rPr lang="en-US" dirty="0" smtClean="0"/>
              <a:t>40</a:t>
            </a:r>
            <a:endParaRPr lang="en-US" dirty="0"/>
          </a:p>
        </p:txBody>
      </p:sp>
    </p:spTree>
    <p:extLst>
      <p:ext uri="{BB962C8B-B14F-4D97-AF65-F5344CB8AC3E}">
        <p14:creationId xmlns:p14="http://schemas.microsoft.com/office/powerpoint/2010/main" val="96891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883" y="2371345"/>
            <a:ext cx="6894770" cy="544482"/>
          </a:xfrm>
        </p:spPr>
        <p:txBody>
          <a:bodyPr>
            <a:noAutofit/>
          </a:bodyPr>
          <a:lstStyle/>
          <a:p>
            <a:r>
              <a:rPr lang="en-US" sz="3600" dirty="0" smtClean="0"/>
              <a:t>Chemistry Review Exercise</a:t>
            </a:r>
            <a:endParaRPr lang="en-US" sz="3600" dirty="0"/>
          </a:p>
        </p:txBody>
      </p:sp>
      <p:sp>
        <p:nvSpPr>
          <p:cNvPr id="6" name="Text Placeholder 5"/>
          <p:cNvSpPr>
            <a:spLocks noGrp="1"/>
          </p:cNvSpPr>
          <p:nvPr>
            <p:ph type="body" sz="half" idx="2"/>
          </p:nvPr>
        </p:nvSpPr>
        <p:spPr>
          <a:xfrm>
            <a:off x="411483" y="2997107"/>
            <a:ext cx="6894772" cy="396333"/>
          </a:xfrm>
        </p:spPr>
        <p:txBody>
          <a:bodyPr>
            <a:normAutofit/>
          </a:bodyPr>
          <a:lstStyle/>
          <a:p>
            <a:r>
              <a:rPr lang="en-US" sz="2000" dirty="0" smtClean="0"/>
              <a:t>SOIL 4234 Laboratory No. 1</a:t>
            </a:r>
            <a:endParaRPr lang="en-US" sz="2000" dirty="0"/>
          </a:p>
        </p:txBody>
      </p:sp>
      <p:pic>
        <p:nvPicPr>
          <p:cNvPr id="10244" name="Picture 4" descr="https://www.york.ac.uk/media/chemistry/informationforschools/chemistryreview/cr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3752214"/>
            <a:ext cx="42862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1.gstatic.com/images?q=tbn:ANd9GcRByZse_6OyLaUfxqUjBAkxrPeQocB7ak-RYbRz6MpZEhAjw82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6530">
            <a:off x="5423454" y="4094016"/>
            <a:ext cx="2105025"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paulnoll.com/Books/5000-Words/5000-pic-chem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896" y="4797708"/>
            <a:ext cx="2353945" cy="176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04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474" y="187970"/>
            <a:ext cx="8787739" cy="6513614"/>
          </a:xfrm>
          <a:prstGeom prst="rect">
            <a:avLst/>
          </a:prstGeom>
        </p:spPr>
      </p:pic>
      <p:grpSp>
        <p:nvGrpSpPr>
          <p:cNvPr id="32" name="Group 31"/>
          <p:cNvGrpSpPr/>
          <p:nvPr/>
        </p:nvGrpSpPr>
        <p:grpSpPr>
          <a:xfrm>
            <a:off x="6019561" y="1346381"/>
            <a:ext cx="2581523" cy="3034748"/>
            <a:chOff x="5971433" y="1502797"/>
            <a:chExt cx="2581523" cy="3034748"/>
          </a:xfrm>
        </p:grpSpPr>
        <p:cxnSp>
          <p:nvCxnSpPr>
            <p:cNvPr id="18" name="Straight Connector 17"/>
            <p:cNvCxnSpPr/>
            <p:nvPr/>
          </p:nvCxnSpPr>
          <p:spPr>
            <a:xfrm>
              <a:off x="5972300" y="1502797"/>
              <a:ext cx="0" cy="612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71433" y="2114184"/>
              <a:ext cx="4293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92852" y="2107959"/>
              <a:ext cx="7951" cy="612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35476" y="3324971"/>
              <a:ext cx="4293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64846" y="3922643"/>
              <a:ext cx="4293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01304" y="4537545"/>
              <a:ext cx="4293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23586" y="4534893"/>
              <a:ext cx="4293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92852" y="2719346"/>
              <a:ext cx="4293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27238" y="2711305"/>
              <a:ext cx="7951" cy="612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56895" y="3326388"/>
              <a:ext cx="7951" cy="612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94216" y="3922643"/>
              <a:ext cx="7951" cy="612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448931" y="1353560"/>
            <a:ext cx="434386" cy="597983"/>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1467" y="755577"/>
            <a:ext cx="434386" cy="597983"/>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15046" y="1360648"/>
            <a:ext cx="434386" cy="597983"/>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86544" y="1352100"/>
            <a:ext cx="434386" cy="59798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31467" y="2569156"/>
            <a:ext cx="434386" cy="59798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70637" y="1965610"/>
            <a:ext cx="434386" cy="59798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11819" y="1964150"/>
            <a:ext cx="434386" cy="59798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65853" y="1964150"/>
            <a:ext cx="434386" cy="59798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52018" y="2562133"/>
            <a:ext cx="434386" cy="59798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001583" y="1366167"/>
            <a:ext cx="434386" cy="597983"/>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429633" y="2569156"/>
            <a:ext cx="434386" cy="597983"/>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849298" y="2569156"/>
            <a:ext cx="434386" cy="597983"/>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567197" y="2569156"/>
            <a:ext cx="434386" cy="597983"/>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149258" y="2569156"/>
            <a:ext cx="434386" cy="597983"/>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995247" y="3184239"/>
            <a:ext cx="434386" cy="597983"/>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44169" y="1964150"/>
            <a:ext cx="434386" cy="597983"/>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947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39" y="2155640"/>
            <a:ext cx="6887389" cy="2729397"/>
          </a:xfrm>
        </p:spPr>
        <p:txBody>
          <a:bodyPr/>
          <a:lstStyle/>
          <a:p>
            <a:r>
              <a:rPr lang="en-US" dirty="0" smtClean="0"/>
              <a:t>The </a:t>
            </a:r>
            <a:r>
              <a:rPr lang="en-US" dirty="0" smtClean="0">
                <a:solidFill>
                  <a:schemeClr val="bg1"/>
                </a:solidFill>
              </a:rPr>
              <a:t>cation</a:t>
            </a:r>
            <a:r>
              <a:rPr lang="en-US" dirty="0" smtClean="0"/>
              <a:t> is always named first and the </a:t>
            </a:r>
            <a:r>
              <a:rPr lang="en-US" dirty="0" smtClean="0">
                <a:solidFill>
                  <a:schemeClr val="bg1"/>
                </a:solidFill>
              </a:rPr>
              <a:t>anion</a:t>
            </a:r>
            <a:r>
              <a:rPr lang="en-US" dirty="0" smtClean="0"/>
              <a:t> second</a:t>
            </a:r>
          </a:p>
          <a:p>
            <a:r>
              <a:rPr lang="en-US" dirty="0" smtClean="0"/>
              <a:t>A simple cation (obtained from a single atom) takes its name from the name of the element</a:t>
            </a:r>
          </a:p>
          <a:p>
            <a:r>
              <a:rPr lang="en-US" dirty="0" smtClean="0"/>
              <a:t>A simple anion is named by taking the first part of the element name (the root) and adding </a:t>
            </a:r>
            <a:r>
              <a:rPr lang="en-US" i="1" dirty="0" smtClean="0"/>
              <a:t>–ide.</a:t>
            </a:r>
            <a:endParaRPr lang="en-US" i="1" dirty="0"/>
          </a:p>
        </p:txBody>
      </p:sp>
      <p:sp>
        <p:nvSpPr>
          <p:cNvPr id="4" name="Title 1"/>
          <p:cNvSpPr>
            <a:spLocks noGrp="1"/>
          </p:cNvSpPr>
          <p:nvPr>
            <p:ph type="title"/>
          </p:nvPr>
        </p:nvSpPr>
        <p:spPr>
          <a:xfrm>
            <a:off x="531639" y="503193"/>
            <a:ext cx="6896534" cy="1080938"/>
          </a:xfrm>
        </p:spPr>
        <p:txBody>
          <a:bodyPr/>
          <a:lstStyle/>
          <a:p>
            <a:r>
              <a:rPr lang="en-US" dirty="0" smtClean="0"/>
              <a:t>Binary compounds</a:t>
            </a:r>
            <a:endParaRPr lang="en-US" dirty="0"/>
          </a:p>
        </p:txBody>
      </p:sp>
      <p:sp>
        <p:nvSpPr>
          <p:cNvPr id="5" name="Content Placeholder 2"/>
          <p:cNvSpPr txBox="1">
            <a:spLocks/>
          </p:cNvSpPr>
          <p:nvPr/>
        </p:nvSpPr>
        <p:spPr>
          <a:xfrm>
            <a:off x="1545800" y="4947118"/>
            <a:ext cx="5135086" cy="1239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Example: </a:t>
            </a:r>
            <a:r>
              <a:rPr lang="en-US" dirty="0" err="1" smtClean="0"/>
              <a:t>NaCl</a:t>
            </a:r>
            <a:r>
              <a:rPr lang="en-US" dirty="0"/>
              <a:t> </a:t>
            </a:r>
            <a:r>
              <a:rPr lang="en-US" dirty="0" smtClean="0"/>
              <a:t>  sodium </a:t>
            </a:r>
            <a:r>
              <a:rPr lang="en-US" u="sng" dirty="0" smtClean="0"/>
              <a:t>chlor</a:t>
            </a:r>
            <a:r>
              <a:rPr lang="en-US" dirty="0" smtClean="0"/>
              <a:t>ide</a:t>
            </a:r>
          </a:p>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t>	     </a:t>
            </a:r>
            <a:r>
              <a:rPr lang="en-US" dirty="0" err="1" smtClean="0"/>
              <a:t>KBr</a:t>
            </a:r>
            <a:r>
              <a:rPr lang="en-US" dirty="0" smtClean="0"/>
              <a:t>     potassium </a:t>
            </a:r>
            <a:r>
              <a:rPr lang="en-US" u="sng" dirty="0" smtClean="0"/>
              <a:t>brom</a:t>
            </a:r>
            <a:r>
              <a:rPr lang="en-US" dirty="0" smtClean="0"/>
              <a:t>ide</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a:t>
            </a:r>
            <a:r>
              <a:rPr lang="en-US" dirty="0" err="1" smtClean="0"/>
              <a:t>MgS</a:t>
            </a:r>
            <a:r>
              <a:rPr lang="en-US" dirty="0" smtClean="0"/>
              <a:t>    </a:t>
            </a:r>
            <a:endParaRPr lang="en-US" dirty="0"/>
          </a:p>
        </p:txBody>
      </p:sp>
    </p:spTree>
    <p:extLst>
      <p:ext uri="{BB962C8B-B14F-4D97-AF65-F5344CB8AC3E}">
        <p14:creationId xmlns:p14="http://schemas.microsoft.com/office/powerpoint/2010/main" val="3870232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8354" y="481085"/>
            <a:ext cx="6896534" cy="1080938"/>
          </a:xfrm>
        </p:spPr>
        <p:txBody>
          <a:bodyPr/>
          <a:lstStyle/>
          <a:p>
            <a:r>
              <a:rPr lang="en-US" dirty="0" smtClean="0"/>
              <a:t>Nomenclature of Compounds</a:t>
            </a:r>
            <a:endParaRPr lang="en-US" dirty="0"/>
          </a:p>
        </p:txBody>
      </p:sp>
      <p:sp>
        <p:nvSpPr>
          <p:cNvPr id="7" name="Content Placeholder 2"/>
          <p:cNvSpPr>
            <a:spLocks noGrp="1"/>
          </p:cNvSpPr>
          <p:nvPr>
            <p:ph idx="1"/>
          </p:nvPr>
        </p:nvSpPr>
        <p:spPr>
          <a:xfrm>
            <a:off x="596954" y="2419547"/>
            <a:ext cx="7244880" cy="859409"/>
          </a:xfrm>
        </p:spPr>
        <p:txBody>
          <a:bodyPr/>
          <a:lstStyle/>
          <a:p>
            <a:r>
              <a:rPr lang="en-US" dirty="0" smtClean="0"/>
              <a:t>For cations having two valence states, the higher valence is </a:t>
            </a:r>
            <a:r>
              <a:rPr lang="en-US" i="1" u="sng" dirty="0" err="1" smtClean="0">
                <a:solidFill>
                  <a:schemeClr val="bg1"/>
                </a:solidFill>
              </a:rPr>
              <a:t>ic</a:t>
            </a:r>
            <a:r>
              <a:rPr lang="en-US" dirty="0" smtClean="0"/>
              <a:t> and the lower valence is </a:t>
            </a:r>
            <a:r>
              <a:rPr lang="en-US" i="1" u="sng" dirty="0" err="1" smtClean="0">
                <a:solidFill>
                  <a:schemeClr val="bg1"/>
                </a:solidFill>
              </a:rPr>
              <a:t>ous</a:t>
            </a:r>
            <a:endParaRPr lang="en-US" i="1" u="sng" dirty="0" smtClean="0">
              <a:solidFill>
                <a:schemeClr val="bg1"/>
              </a:solidFill>
            </a:endParaRPr>
          </a:p>
        </p:txBody>
      </p:sp>
      <p:sp>
        <p:nvSpPr>
          <p:cNvPr id="8" name="Content Placeholder 2"/>
          <p:cNvSpPr txBox="1">
            <a:spLocks/>
          </p:cNvSpPr>
          <p:nvPr/>
        </p:nvSpPr>
        <p:spPr>
          <a:xfrm>
            <a:off x="869975" y="3474899"/>
            <a:ext cx="7117491" cy="93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Example: Cu</a:t>
            </a:r>
            <a:r>
              <a:rPr lang="en-US" baseline="-25000" dirty="0" smtClean="0"/>
              <a:t>2</a:t>
            </a:r>
            <a:r>
              <a:rPr lang="en-US" dirty="0" smtClean="0"/>
              <a:t>O: copper (I) oxide  - </a:t>
            </a:r>
            <a:r>
              <a:rPr lang="en-US" u="sng" dirty="0" smtClean="0"/>
              <a:t>cuprous</a:t>
            </a:r>
            <a:r>
              <a:rPr lang="en-US" dirty="0" smtClean="0"/>
              <a:t> oxide</a:t>
            </a:r>
          </a:p>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t>	      </a:t>
            </a:r>
            <a:r>
              <a:rPr lang="en-US" dirty="0" err="1" smtClean="0"/>
              <a:t>CuO</a:t>
            </a:r>
            <a:r>
              <a:rPr lang="en-US" dirty="0" smtClean="0"/>
              <a:t>: copper (II) oxide – </a:t>
            </a:r>
            <a:r>
              <a:rPr lang="en-US" u="sng" dirty="0" smtClean="0"/>
              <a:t>cupric</a:t>
            </a:r>
            <a:r>
              <a:rPr lang="en-US" dirty="0" smtClean="0"/>
              <a:t> oxide</a:t>
            </a:r>
            <a:endParaRPr lang="en-US" dirty="0"/>
          </a:p>
        </p:txBody>
      </p:sp>
    </p:spTree>
    <p:extLst>
      <p:ext uri="{BB962C8B-B14F-4D97-AF65-F5344CB8AC3E}">
        <p14:creationId xmlns:p14="http://schemas.microsoft.com/office/powerpoint/2010/main" val="2020422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6872"/>
            <a:ext cx="6887389" cy="2253415"/>
          </a:xfrm>
        </p:spPr>
        <p:txBody>
          <a:bodyPr>
            <a:normAutofit/>
          </a:bodyPr>
          <a:lstStyle/>
          <a:p>
            <a:r>
              <a:rPr lang="en-US" dirty="0" smtClean="0"/>
              <a:t>Contains 3 elements</a:t>
            </a:r>
          </a:p>
          <a:p>
            <a:r>
              <a:rPr lang="en-US" dirty="0" smtClean="0"/>
              <a:t>Two elements together form an anion</a:t>
            </a:r>
          </a:p>
          <a:p>
            <a:r>
              <a:rPr lang="en-US" dirty="0" smtClean="0"/>
              <a:t>Suffixes</a:t>
            </a:r>
            <a:r>
              <a:rPr lang="en-US" i="1" dirty="0" smtClean="0">
                <a:solidFill>
                  <a:schemeClr val="bg1"/>
                </a:solidFill>
              </a:rPr>
              <a:t> </a:t>
            </a:r>
            <a:r>
              <a:rPr lang="en-US" i="1" dirty="0" err="1" smtClean="0">
                <a:solidFill>
                  <a:schemeClr val="bg1"/>
                </a:solidFill>
              </a:rPr>
              <a:t>ite</a:t>
            </a:r>
            <a:r>
              <a:rPr lang="en-US" dirty="0" smtClean="0"/>
              <a:t> and </a:t>
            </a:r>
            <a:r>
              <a:rPr lang="en-US" i="1" dirty="0" smtClean="0">
                <a:solidFill>
                  <a:schemeClr val="bg1"/>
                </a:solidFill>
              </a:rPr>
              <a:t>ate</a:t>
            </a:r>
          </a:p>
          <a:p>
            <a:pPr>
              <a:buClr>
                <a:schemeClr val="tx1"/>
              </a:buClr>
            </a:pPr>
            <a:r>
              <a:rPr lang="en-US" dirty="0" smtClean="0">
                <a:solidFill>
                  <a:schemeClr val="bg1"/>
                </a:solidFill>
              </a:rPr>
              <a:t>“</a:t>
            </a:r>
            <a:r>
              <a:rPr lang="en-US" dirty="0" err="1" smtClean="0">
                <a:solidFill>
                  <a:schemeClr val="bg1"/>
                </a:solidFill>
              </a:rPr>
              <a:t>ite</a:t>
            </a:r>
            <a:r>
              <a:rPr lang="en-US" dirty="0" smtClean="0">
                <a:solidFill>
                  <a:schemeClr val="bg1"/>
                </a:solidFill>
              </a:rPr>
              <a:t>” </a:t>
            </a:r>
            <a:r>
              <a:rPr lang="en-US" dirty="0" smtClean="0"/>
              <a:t>– element not in its highest valence</a:t>
            </a:r>
          </a:p>
          <a:p>
            <a:pPr>
              <a:buClr>
                <a:schemeClr val="tx1"/>
              </a:buClr>
            </a:pPr>
            <a:r>
              <a:rPr lang="en-US" dirty="0" smtClean="0">
                <a:solidFill>
                  <a:schemeClr val="bg1"/>
                </a:solidFill>
              </a:rPr>
              <a:t>“ate”</a:t>
            </a:r>
            <a:r>
              <a:rPr lang="en-US" dirty="0" smtClean="0"/>
              <a:t> – element in its </a:t>
            </a:r>
            <a:r>
              <a:rPr lang="en-US" u="sng" dirty="0" smtClean="0"/>
              <a:t>highest valence</a:t>
            </a:r>
            <a:endParaRPr lang="en-US" u="sng" dirty="0"/>
          </a:p>
        </p:txBody>
      </p:sp>
      <p:sp>
        <p:nvSpPr>
          <p:cNvPr id="4" name="Title 1"/>
          <p:cNvSpPr>
            <a:spLocks noGrp="1"/>
          </p:cNvSpPr>
          <p:nvPr>
            <p:ph type="title"/>
          </p:nvPr>
        </p:nvSpPr>
        <p:spPr>
          <a:xfrm>
            <a:off x="533400" y="459647"/>
            <a:ext cx="6896534" cy="1080938"/>
          </a:xfrm>
        </p:spPr>
        <p:txBody>
          <a:bodyPr/>
          <a:lstStyle/>
          <a:p>
            <a:r>
              <a:rPr lang="en-US" dirty="0" smtClean="0"/>
              <a:t>Ternary compounds</a:t>
            </a:r>
            <a:endParaRPr lang="en-US" dirty="0"/>
          </a:p>
        </p:txBody>
      </p:sp>
      <p:sp>
        <p:nvSpPr>
          <p:cNvPr id="5" name="Content Placeholder 2"/>
          <p:cNvSpPr txBox="1">
            <a:spLocks/>
          </p:cNvSpPr>
          <p:nvPr/>
        </p:nvSpPr>
        <p:spPr>
          <a:xfrm>
            <a:off x="2070858" y="4834705"/>
            <a:ext cx="3995352" cy="93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Example: SO</a:t>
            </a:r>
            <a:r>
              <a:rPr lang="en-US" baseline="-25000" dirty="0" smtClean="0"/>
              <a:t>4</a:t>
            </a:r>
            <a:r>
              <a:rPr lang="en-US" baseline="30000" dirty="0" smtClean="0"/>
              <a:t>-</a:t>
            </a:r>
            <a:r>
              <a:rPr lang="en-US" dirty="0" smtClean="0"/>
              <a:t>: sulfite</a:t>
            </a:r>
          </a:p>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t>	     </a:t>
            </a:r>
            <a:r>
              <a:rPr lang="en-US" dirty="0" smtClean="0"/>
              <a:t>SO</a:t>
            </a:r>
            <a:r>
              <a:rPr lang="en-US" baseline="-25000" dirty="0" smtClean="0"/>
              <a:t>4</a:t>
            </a:r>
            <a:r>
              <a:rPr lang="en-US" baseline="30000" dirty="0" smtClean="0"/>
              <a:t>2-</a:t>
            </a:r>
            <a:r>
              <a:rPr lang="en-US" dirty="0" smtClean="0"/>
              <a:t>: sulfate</a:t>
            </a:r>
            <a:endParaRPr lang="en-US" dirty="0"/>
          </a:p>
        </p:txBody>
      </p:sp>
    </p:spTree>
    <p:extLst>
      <p:ext uri="{BB962C8B-B14F-4D97-AF65-F5344CB8AC3E}">
        <p14:creationId xmlns:p14="http://schemas.microsoft.com/office/powerpoint/2010/main" val="1884163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formula</a:t>
            </a:r>
            <a:endParaRPr lang="en-US" dirty="0"/>
          </a:p>
        </p:txBody>
      </p:sp>
      <p:sp>
        <p:nvSpPr>
          <p:cNvPr id="3" name="Content Placeholder 2"/>
          <p:cNvSpPr>
            <a:spLocks noGrp="1"/>
          </p:cNvSpPr>
          <p:nvPr>
            <p:ph idx="1"/>
          </p:nvPr>
        </p:nvSpPr>
        <p:spPr>
          <a:xfrm>
            <a:off x="533400" y="2336873"/>
            <a:ext cx="3494903" cy="604035"/>
          </a:xfrm>
        </p:spPr>
        <p:txBody>
          <a:bodyPr/>
          <a:lstStyle/>
          <a:p>
            <a:r>
              <a:rPr lang="en-US" dirty="0" err="1" smtClean="0"/>
              <a:t>X</a:t>
            </a:r>
            <a:r>
              <a:rPr lang="en-US" baseline="30000" dirty="0" err="1" smtClean="0"/>
              <a:t>a</a:t>
            </a:r>
            <a:r>
              <a:rPr lang="en-US" dirty="0" smtClean="0"/>
              <a:t> + </a:t>
            </a:r>
            <a:r>
              <a:rPr lang="en-US" dirty="0" err="1" smtClean="0"/>
              <a:t>Y</a:t>
            </a:r>
            <a:r>
              <a:rPr lang="en-US" baseline="30000" dirty="0" err="1" smtClean="0"/>
              <a:t>b</a:t>
            </a:r>
            <a:r>
              <a:rPr lang="en-US" dirty="0" smtClean="0"/>
              <a:t>          </a:t>
            </a:r>
            <a:r>
              <a:rPr lang="en-US" dirty="0" err="1" smtClean="0"/>
              <a:t>X</a:t>
            </a:r>
            <a:r>
              <a:rPr lang="en-US" baseline="-25000" dirty="0" err="1" smtClean="0"/>
              <a:t>b</a:t>
            </a:r>
            <a:r>
              <a:rPr lang="en-US" dirty="0" err="1" smtClean="0"/>
              <a:t>Y</a:t>
            </a:r>
            <a:r>
              <a:rPr lang="en-US" baseline="-25000" dirty="0" err="1" smtClean="0"/>
              <a:t>a</a:t>
            </a:r>
            <a:endParaRPr lang="en-US" baseline="-25000" dirty="0"/>
          </a:p>
        </p:txBody>
      </p:sp>
      <p:grpSp>
        <p:nvGrpSpPr>
          <p:cNvPr id="11" name="Group 10"/>
          <p:cNvGrpSpPr/>
          <p:nvPr/>
        </p:nvGrpSpPr>
        <p:grpSpPr>
          <a:xfrm>
            <a:off x="916460" y="2545491"/>
            <a:ext cx="5031260" cy="2133601"/>
            <a:chOff x="908222" y="2273643"/>
            <a:chExt cx="5031260" cy="2133601"/>
          </a:xfrm>
        </p:grpSpPr>
        <p:cxnSp>
          <p:nvCxnSpPr>
            <p:cNvPr id="5" name="Straight Arrow Connector 4"/>
            <p:cNvCxnSpPr/>
            <p:nvPr/>
          </p:nvCxnSpPr>
          <p:spPr>
            <a:xfrm>
              <a:off x="1919417" y="2273643"/>
              <a:ext cx="5519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908222" y="2872222"/>
              <a:ext cx="5031260" cy="1535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Na</a:t>
              </a:r>
              <a:r>
                <a:rPr lang="en-US" baseline="30000" dirty="0" smtClean="0"/>
                <a:t>1+ </a:t>
              </a:r>
              <a:r>
                <a:rPr lang="en-US" dirty="0" smtClean="0"/>
                <a:t>+ Cl</a:t>
              </a:r>
              <a:r>
                <a:rPr lang="en-US" baseline="30000" dirty="0" smtClean="0"/>
                <a:t>1-</a:t>
              </a:r>
              <a:r>
                <a:rPr lang="en-US" dirty="0" smtClean="0"/>
                <a:t>         Na</a:t>
              </a:r>
              <a:r>
                <a:rPr lang="en-US" baseline="-25000" dirty="0" smtClean="0"/>
                <a:t>1</a:t>
              </a:r>
              <a:r>
                <a:rPr lang="en-US" dirty="0" smtClean="0"/>
                <a:t>Cl</a:t>
              </a:r>
              <a:r>
                <a:rPr lang="en-US" baseline="-25000" dirty="0" smtClean="0"/>
                <a:t>1</a:t>
              </a:r>
              <a:r>
                <a:rPr lang="en-US" dirty="0" smtClean="0"/>
                <a:t>   </a:t>
              </a:r>
              <a:r>
                <a:rPr lang="en-US" dirty="0" err="1" smtClean="0"/>
                <a:t>NaCl</a:t>
              </a:r>
              <a:endParaRPr lang="en-US" dirty="0" smtClean="0"/>
            </a:p>
            <a:p>
              <a:r>
                <a:rPr lang="en-US" dirty="0" smtClean="0"/>
                <a:t>Al</a:t>
              </a:r>
              <a:r>
                <a:rPr lang="en-US" baseline="30000" dirty="0" smtClean="0"/>
                <a:t>3+ </a:t>
              </a:r>
              <a:r>
                <a:rPr lang="en-US" dirty="0"/>
                <a:t>+ Cl</a:t>
              </a:r>
              <a:r>
                <a:rPr lang="en-US" baseline="30000" dirty="0"/>
                <a:t>1-</a:t>
              </a:r>
              <a:r>
                <a:rPr lang="en-US" dirty="0"/>
                <a:t>          </a:t>
              </a:r>
              <a:r>
                <a:rPr lang="en-US" dirty="0" smtClean="0"/>
                <a:t>AlCl</a:t>
              </a:r>
              <a:r>
                <a:rPr lang="en-US" baseline="-25000" dirty="0" smtClean="0"/>
                <a:t>3</a:t>
              </a:r>
            </a:p>
            <a:p>
              <a:r>
                <a:rPr lang="en-US" dirty="0"/>
                <a:t>Al</a:t>
              </a:r>
              <a:r>
                <a:rPr lang="en-US" baseline="30000" dirty="0"/>
                <a:t>3+ </a:t>
              </a:r>
              <a:r>
                <a:rPr lang="en-US" dirty="0"/>
                <a:t>+ </a:t>
              </a:r>
              <a:r>
                <a:rPr lang="en-US" dirty="0" smtClean="0"/>
                <a:t>SO</a:t>
              </a:r>
              <a:r>
                <a:rPr lang="en-US" baseline="-25000" dirty="0" smtClean="0"/>
                <a:t>4</a:t>
              </a:r>
              <a:r>
                <a:rPr lang="en-US" baseline="30000" dirty="0" smtClean="0"/>
                <a:t>2-</a:t>
              </a:r>
              <a:r>
                <a:rPr lang="en-US" dirty="0" smtClean="0"/>
                <a:t>        Al</a:t>
              </a:r>
              <a:r>
                <a:rPr lang="en-US" baseline="-25000" dirty="0" smtClean="0"/>
                <a:t>2</a:t>
              </a:r>
              <a:r>
                <a:rPr lang="en-US" dirty="0" smtClean="0"/>
                <a:t>(SO4)</a:t>
              </a:r>
              <a:r>
                <a:rPr lang="en-US" baseline="-25000" dirty="0" smtClean="0"/>
                <a:t>3</a:t>
              </a:r>
              <a:endParaRPr lang="en-US" baseline="-25000" dirty="0"/>
            </a:p>
            <a:p>
              <a:endParaRPr lang="en-US" baseline="-25000" dirty="0"/>
            </a:p>
          </p:txBody>
        </p:sp>
        <p:cxnSp>
          <p:nvCxnSpPr>
            <p:cNvPr id="7" name="Straight Arrow Connector 6"/>
            <p:cNvCxnSpPr/>
            <p:nvPr/>
          </p:nvCxnSpPr>
          <p:spPr>
            <a:xfrm>
              <a:off x="2713336" y="3052120"/>
              <a:ext cx="5519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13336" y="3534034"/>
              <a:ext cx="5519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13336" y="3982996"/>
              <a:ext cx="5519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3065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7326573" cy="563106"/>
          </a:xfrm>
        </p:spPr>
        <p:txBody>
          <a:bodyPr>
            <a:normAutofit fontScale="90000"/>
          </a:bodyPr>
          <a:lstStyle/>
          <a:p>
            <a:r>
              <a:rPr lang="en-US" dirty="0"/>
              <a:t>SOIL 4234: Soil Nutrient Management </a:t>
            </a:r>
          </a:p>
        </p:txBody>
      </p:sp>
      <p:sp>
        <p:nvSpPr>
          <p:cNvPr id="3" name="Content Placeholder 2"/>
          <p:cNvSpPr>
            <a:spLocks noGrp="1"/>
          </p:cNvSpPr>
          <p:nvPr>
            <p:ph idx="1"/>
          </p:nvPr>
        </p:nvSpPr>
        <p:spPr>
          <a:xfrm>
            <a:off x="369079" y="2052392"/>
            <a:ext cx="8399001" cy="4402195"/>
          </a:xfrm>
        </p:spPr>
        <p:txBody>
          <a:bodyPr>
            <a:normAutofit/>
          </a:bodyPr>
          <a:lstStyle/>
          <a:p>
            <a:pPr>
              <a:spcAft>
                <a:spcPts val="1200"/>
              </a:spcAft>
            </a:pPr>
            <a:r>
              <a:rPr lang="en-US" b="1" dirty="0" smtClean="0">
                <a:solidFill>
                  <a:schemeClr val="bg1"/>
                </a:solidFill>
              </a:rPr>
              <a:t>Course Website: </a:t>
            </a:r>
            <a:r>
              <a:rPr lang="en-US" b="1" dirty="0" smtClean="0">
                <a:hlinkClick r:id="rId2"/>
              </a:rPr>
              <a:t>http://pss.okstate.edu/soil4234</a:t>
            </a:r>
            <a:endParaRPr lang="en-US" b="1" dirty="0" smtClean="0"/>
          </a:p>
          <a:p>
            <a:pPr>
              <a:spcAft>
                <a:spcPts val="1200"/>
              </a:spcAft>
            </a:pPr>
            <a:r>
              <a:rPr lang="en-US" b="1" dirty="0" smtClean="0">
                <a:solidFill>
                  <a:schemeClr val="bg1"/>
                </a:solidFill>
              </a:rPr>
              <a:t>Text:</a:t>
            </a:r>
            <a:r>
              <a:rPr lang="en-US" dirty="0" smtClean="0"/>
              <a:t> 	</a:t>
            </a:r>
          </a:p>
          <a:p>
            <a:pPr lvl="1">
              <a:spcAft>
                <a:spcPts val="1200"/>
              </a:spcAft>
            </a:pPr>
            <a:r>
              <a:rPr lang="en-US" dirty="0" smtClean="0"/>
              <a:t>Lab procedures, </a:t>
            </a:r>
            <a:r>
              <a:rPr lang="en-US" dirty="0"/>
              <a:t>assignment sheets, and </a:t>
            </a:r>
            <a:r>
              <a:rPr lang="en-US" dirty="0" smtClean="0"/>
              <a:t>literature will be available on the course website </a:t>
            </a:r>
          </a:p>
          <a:p>
            <a:pPr lvl="1">
              <a:spcAft>
                <a:spcPts val="1200"/>
              </a:spcAft>
            </a:pPr>
            <a:r>
              <a:rPr lang="en-US" dirty="0"/>
              <a:t>N</a:t>
            </a:r>
            <a:r>
              <a:rPr lang="en-US" dirty="0" smtClean="0"/>
              <a:t>ot provided </a:t>
            </a:r>
            <a:r>
              <a:rPr lang="en-US" dirty="0"/>
              <a:t>by the </a:t>
            </a:r>
            <a:r>
              <a:rPr lang="en-US" dirty="0" smtClean="0"/>
              <a:t>instructors.  </a:t>
            </a:r>
          </a:p>
          <a:p>
            <a:pPr>
              <a:spcAft>
                <a:spcPts val="1200"/>
              </a:spcAft>
            </a:pPr>
            <a:r>
              <a:rPr lang="en-US" b="1" dirty="0" smtClean="0">
                <a:solidFill>
                  <a:schemeClr val="bg1"/>
                </a:solidFill>
              </a:rPr>
              <a:t>Course e-mail list</a:t>
            </a:r>
          </a:p>
          <a:p>
            <a:r>
              <a:rPr lang="en-US" b="1" dirty="0" smtClean="0">
                <a:solidFill>
                  <a:schemeClr val="bg1"/>
                </a:solidFill>
              </a:rPr>
              <a:t>Attendance: </a:t>
            </a:r>
            <a:r>
              <a:rPr lang="en-US" b="1" dirty="0" smtClean="0"/>
              <a:t>Mandatory; 4 or more absences will receive zero credit for the lab portion</a:t>
            </a:r>
          </a:p>
          <a:p>
            <a:endParaRPr lang="en-US" b="1" dirty="0" smtClean="0"/>
          </a:p>
          <a:p>
            <a:endParaRPr lang="en-US" dirty="0"/>
          </a:p>
        </p:txBody>
      </p:sp>
    </p:spTree>
    <p:extLst>
      <p:ext uri="{BB962C8B-B14F-4D97-AF65-F5344CB8AC3E}">
        <p14:creationId xmlns:p14="http://schemas.microsoft.com/office/powerpoint/2010/main" val="1807750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Molecular weight (1)</a:t>
            </a:r>
            <a:endParaRPr lang="en-US" dirty="0"/>
          </a:p>
        </p:txBody>
      </p:sp>
      <p:sp>
        <p:nvSpPr>
          <p:cNvPr id="3" name="Content Placeholder 2"/>
          <p:cNvSpPr>
            <a:spLocks noGrp="1"/>
          </p:cNvSpPr>
          <p:nvPr>
            <p:ph idx="1"/>
          </p:nvPr>
        </p:nvSpPr>
        <p:spPr>
          <a:xfrm>
            <a:off x="533400" y="2336872"/>
            <a:ext cx="6887389" cy="4451105"/>
          </a:xfrm>
        </p:spPr>
        <p:txBody>
          <a:bodyPr>
            <a:normAutofit lnSpcReduction="10000"/>
          </a:bodyPr>
          <a:lstStyle/>
          <a:p>
            <a:r>
              <a:rPr lang="en-US" dirty="0" err="1" smtClean="0"/>
              <a:t>MgCl</a:t>
            </a:r>
            <a:r>
              <a:rPr lang="en-US" dirty="0"/>
              <a:t>	</a:t>
            </a:r>
            <a:r>
              <a:rPr lang="en-US" dirty="0" smtClean="0"/>
              <a:t>	Mg = 24.3 g</a:t>
            </a:r>
          </a:p>
          <a:p>
            <a:pPr marL="0" indent="0">
              <a:buNone/>
            </a:pPr>
            <a:r>
              <a:rPr lang="en-US" dirty="0" smtClean="0"/>
              <a:t>		</a:t>
            </a:r>
            <a:r>
              <a:rPr lang="en-US" u="sng" dirty="0" smtClean="0"/>
              <a:t>Cl  = 35.5 g</a:t>
            </a:r>
          </a:p>
          <a:p>
            <a:pPr marL="0" indent="0">
              <a:buNone/>
            </a:pPr>
            <a:r>
              <a:rPr lang="en-US" dirty="0" smtClean="0"/>
              <a:t>		        59.8 g</a:t>
            </a:r>
          </a:p>
          <a:p>
            <a:r>
              <a:rPr lang="en-US" dirty="0" smtClean="0"/>
              <a:t>Fe</a:t>
            </a:r>
            <a:r>
              <a:rPr lang="en-US" baseline="-25000" dirty="0" smtClean="0"/>
              <a:t>2</a:t>
            </a:r>
            <a:r>
              <a:rPr lang="en-US" dirty="0" smtClean="0"/>
              <a:t>0</a:t>
            </a:r>
            <a:r>
              <a:rPr lang="en-US" baseline="-25000" dirty="0" smtClean="0"/>
              <a:t>3	</a:t>
            </a:r>
            <a:r>
              <a:rPr lang="en-US" dirty="0" smtClean="0"/>
              <a:t>Fe = 55.8 (2) = 111.6 g</a:t>
            </a:r>
          </a:p>
          <a:p>
            <a:pPr marL="0" indent="0">
              <a:buNone/>
            </a:pPr>
            <a:r>
              <a:rPr lang="en-US" dirty="0"/>
              <a:t>	</a:t>
            </a:r>
            <a:r>
              <a:rPr lang="en-US" dirty="0" smtClean="0"/>
              <a:t>	O  = 16.0 (3) =  </a:t>
            </a:r>
            <a:r>
              <a:rPr lang="en-US" u="sng" dirty="0" smtClean="0"/>
              <a:t> 48.0 g</a:t>
            </a:r>
          </a:p>
          <a:p>
            <a:pPr marL="0" indent="0">
              <a:buNone/>
            </a:pPr>
            <a:r>
              <a:rPr lang="en-US" dirty="0"/>
              <a:t>	</a:t>
            </a:r>
            <a:r>
              <a:rPr lang="en-US" dirty="0" smtClean="0"/>
              <a:t>			    159.6 g</a:t>
            </a:r>
          </a:p>
          <a:p>
            <a:r>
              <a:rPr lang="en-US" dirty="0" smtClean="0"/>
              <a:t>Na</a:t>
            </a:r>
            <a:r>
              <a:rPr lang="en-US" baseline="-25000" dirty="0" smtClean="0"/>
              <a:t>2</a:t>
            </a:r>
            <a:r>
              <a:rPr lang="en-US" dirty="0" smtClean="0"/>
              <a:t>SO</a:t>
            </a:r>
            <a:r>
              <a:rPr lang="en-US" baseline="-25000" dirty="0" smtClean="0"/>
              <a:t>4</a:t>
            </a:r>
            <a:r>
              <a:rPr lang="en-US" baseline="-25000" dirty="0"/>
              <a:t>	</a:t>
            </a:r>
            <a:r>
              <a:rPr lang="en-US" dirty="0" smtClean="0"/>
              <a:t>Na </a:t>
            </a:r>
            <a:r>
              <a:rPr lang="en-US" dirty="0"/>
              <a:t>= </a:t>
            </a:r>
            <a:r>
              <a:rPr lang="en-US" dirty="0" smtClean="0"/>
              <a:t>23.0 </a:t>
            </a:r>
            <a:r>
              <a:rPr lang="en-US" dirty="0"/>
              <a:t>(2) = </a:t>
            </a:r>
            <a:r>
              <a:rPr lang="en-US" dirty="0" smtClean="0"/>
              <a:t>46.0 </a:t>
            </a:r>
            <a:r>
              <a:rPr lang="en-US" dirty="0"/>
              <a:t>g</a:t>
            </a:r>
          </a:p>
          <a:p>
            <a:pPr marL="0" indent="0">
              <a:buNone/>
            </a:pPr>
            <a:r>
              <a:rPr lang="en-US" dirty="0"/>
              <a:t>		</a:t>
            </a:r>
            <a:r>
              <a:rPr lang="en-US" dirty="0" smtClean="0"/>
              <a:t>S   = 32.1      =  32.1 g</a:t>
            </a:r>
          </a:p>
          <a:p>
            <a:pPr marL="0" indent="0">
              <a:buNone/>
            </a:pPr>
            <a:r>
              <a:rPr lang="en-US" dirty="0" smtClean="0"/>
              <a:t>		O  = 16.0 (4) =  </a:t>
            </a:r>
            <a:r>
              <a:rPr lang="en-US" u="sng" dirty="0" smtClean="0"/>
              <a:t>64.0 g</a:t>
            </a:r>
            <a:endParaRPr lang="en-US" u="sng" dirty="0"/>
          </a:p>
          <a:p>
            <a:pPr marL="0" indent="0">
              <a:buNone/>
            </a:pPr>
            <a:r>
              <a:rPr lang="en-US" dirty="0"/>
              <a:t>				   </a:t>
            </a:r>
            <a:r>
              <a:rPr lang="en-US" dirty="0" smtClean="0"/>
              <a:t>142.1 </a:t>
            </a:r>
            <a:r>
              <a:rPr lang="en-US" dirty="0"/>
              <a:t>g</a:t>
            </a:r>
          </a:p>
          <a:p>
            <a:pPr marL="0" indent="0">
              <a:buNone/>
            </a:pPr>
            <a:endParaRPr lang="en-US" dirty="0"/>
          </a:p>
        </p:txBody>
      </p:sp>
    </p:spTree>
    <p:extLst>
      <p:ext uri="{BB962C8B-B14F-4D97-AF65-F5344CB8AC3E}">
        <p14:creationId xmlns:p14="http://schemas.microsoft.com/office/powerpoint/2010/main" val="349082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Equivalent weight (1)</a:t>
            </a:r>
            <a:endParaRPr lang="en-US" dirty="0"/>
          </a:p>
        </p:txBody>
      </p:sp>
      <p:sp>
        <p:nvSpPr>
          <p:cNvPr id="3" name="Content Placeholder 2"/>
          <p:cNvSpPr>
            <a:spLocks noGrp="1"/>
          </p:cNvSpPr>
          <p:nvPr>
            <p:ph idx="1"/>
          </p:nvPr>
        </p:nvSpPr>
        <p:spPr>
          <a:xfrm>
            <a:off x="533400" y="2336874"/>
            <a:ext cx="8091616" cy="2918868"/>
          </a:xfrm>
        </p:spPr>
        <p:txBody>
          <a:bodyPr/>
          <a:lstStyle/>
          <a:p>
            <a:endParaRPr lang="en-US" dirty="0" smtClean="0"/>
          </a:p>
          <a:p>
            <a:r>
              <a:rPr lang="en-US" dirty="0" smtClean="0"/>
              <a:t>Equivalent weight = </a:t>
            </a:r>
            <a:r>
              <a:rPr lang="en-US" u="sng" dirty="0" smtClean="0"/>
              <a:t>molecular weight </a:t>
            </a:r>
          </a:p>
          <a:p>
            <a:pPr marL="0" indent="0">
              <a:buNone/>
            </a:pPr>
            <a:r>
              <a:rPr lang="en-US" dirty="0"/>
              <a:t>	</a:t>
            </a:r>
            <a:r>
              <a:rPr lang="en-US" dirty="0" smtClean="0"/>
              <a:t>			valence</a:t>
            </a:r>
          </a:p>
          <a:p>
            <a:pPr marL="0" indent="0">
              <a:buNone/>
            </a:pPr>
            <a:endParaRPr lang="en-US" dirty="0"/>
          </a:p>
          <a:p>
            <a:r>
              <a:rPr lang="en-US" dirty="0" smtClean="0"/>
              <a:t>Equivalent acid or base: Amount of that acid or base that can furnish 1 mole or H</a:t>
            </a:r>
            <a:r>
              <a:rPr lang="en-US" baseline="30000" dirty="0" smtClean="0"/>
              <a:t>+</a:t>
            </a:r>
            <a:r>
              <a:rPr lang="en-US" dirty="0" smtClean="0"/>
              <a:t> or OH</a:t>
            </a:r>
            <a:r>
              <a:rPr lang="en-US" baseline="30000" dirty="0" smtClean="0"/>
              <a:t>-</a:t>
            </a:r>
            <a:r>
              <a:rPr lang="en-US" dirty="0" smtClean="0"/>
              <a:t> ions.</a:t>
            </a:r>
            <a:endParaRPr lang="en-US" dirty="0"/>
          </a:p>
        </p:txBody>
      </p:sp>
      <p:sp>
        <p:nvSpPr>
          <p:cNvPr id="4" name="Content Placeholder 2"/>
          <p:cNvSpPr txBox="1">
            <a:spLocks/>
          </p:cNvSpPr>
          <p:nvPr/>
        </p:nvSpPr>
        <p:spPr>
          <a:xfrm>
            <a:off x="1554892" y="5154416"/>
            <a:ext cx="5183659" cy="472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CaCO</a:t>
            </a:r>
            <a:r>
              <a:rPr lang="en-US" baseline="-25000" dirty="0" smtClean="0"/>
              <a:t>3 </a:t>
            </a:r>
            <a:r>
              <a:rPr lang="en-US" dirty="0"/>
              <a:t>	</a:t>
            </a:r>
            <a:r>
              <a:rPr lang="en-US" dirty="0" smtClean="0"/>
              <a:t>CO</a:t>
            </a:r>
            <a:r>
              <a:rPr lang="en-US" baseline="-25000" dirty="0" smtClean="0"/>
              <a:t>3</a:t>
            </a:r>
            <a:r>
              <a:rPr lang="en-US" baseline="30000" dirty="0" smtClean="0"/>
              <a:t>2- </a:t>
            </a:r>
            <a:r>
              <a:rPr lang="en-US" dirty="0" smtClean="0"/>
              <a:t>can furnish 2 H</a:t>
            </a:r>
            <a:r>
              <a:rPr lang="en-US" baseline="30000" dirty="0" smtClean="0"/>
              <a:t>+</a:t>
            </a:r>
            <a:endParaRPr lang="en-US" baseline="30000" dirty="0"/>
          </a:p>
        </p:txBody>
      </p:sp>
      <p:sp>
        <p:nvSpPr>
          <p:cNvPr id="7" name="Content Placeholder 2"/>
          <p:cNvSpPr txBox="1">
            <a:spLocks/>
          </p:cNvSpPr>
          <p:nvPr/>
        </p:nvSpPr>
        <p:spPr>
          <a:xfrm>
            <a:off x="2788509" y="5861323"/>
            <a:ext cx="2924432" cy="472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mtClean="0"/>
              <a:t>have a valence of 2</a:t>
            </a:r>
            <a:endParaRPr lang="en-US" baseline="30000" dirty="0"/>
          </a:p>
        </p:txBody>
      </p:sp>
      <p:cxnSp>
        <p:nvCxnSpPr>
          <p:cNvPr id="9" name="Curved Connector 8"/>
          <p:cNvCxnSpPr/>
          <p:nvPr/>
        </p:nvCxnSpPr>
        <p:spPr>
          <a:xfrm rot="16200000" flipH="1">
            <a:off x="2318853" y="5556623"/>
            <a:ext cx="535657" cy="403654"/>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448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 material (2)</a:t>
            </a:r>
            <a:endParaRPr lang="en-US" dirty="0"/>
          </a:p>
        </p:txBody>
      </p:sp>
      <p:sp>
        <p:nvSpPr>
          <p:cNvPr id="3" name="Content Placeholder 2"/>
          <p:cNvSpPr>
            <a:spLocks noGrp="1"/>
          </p:cNvSpPr>
          <p:nvPr>
            <p:ph idx="1"/>
          </p:nvPr>
        </p:nvSpPr>
        <p:spPr>
          <a:xfrm>
            <a:off x="335692" y="2246257"/>
            <a:ext cx="7218405" cy="950024"/>
          </a:xfrm>
        </p:spPr>
        <p:txBody>
          <a:bodyPr/>
          <a:lstStyle/>
          <a:p>
            <a:r>
              <a:rPr lang="en-US" dirty="0" smtClean="0"/>
              <a:t>Percent material = </a:t>
            </a:r>
            <a:r>
              <a:rPr lang="en-US" u="sng" dirty="0" smtClean="0"/>
              <a:t>element molecular weight</a:t>
            </a:r>
          </a:p>
          <a:p>
            <a:pPr marL="0" indent="0">
              <a:buNone/>
            </a:pPr>
            <a:r>
              <a:rPr lang="en-US" dirty="0"/>
              <a:t>	</a:t>
            </a:r>
            <a:r>
              <a:rPr lang="en-US" dirty="0" smtClean="0"/>
              <a:t>		 total </a:t>
            </a:r>
            <a:r>
              <a:rPr lang="en-US" dirty="0" err="1" smtClean="0"/>
              <a:t>cmpd</a:t>
            </a:r>
            <a:r>
              <a:rPr lang="en-US" dirty="0" smtClean="0"/>
              <a:t> molecular weight</a:t>
            </a:r>
          </a:p>
        </p:txBody>
      </p:sp>
      <p:sp>
        <p:nvSpPr>
          <p:cNvPr id="5" name="Content Placeholder 2"/>
          <p:cNvSpPr txBox="1">
            <a:spLocks/>
          </p:cNvSpPr>
          <p:nvPr/>
        </p:nvSpPr>
        <p:spPr>
          <a:xfrm>
            <a:off x="7245478" y="2373944"/>
            <a:ext cx="934696" cy="459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mtClean="0"/>
              <a:t>X 100</a:t>
            </a:r>
            <a:endParaRPr lang="en-US" dirty="0" smtClean="0"/>
          </a:p>
        </p:txBody>
      </p:sp>
      <p:sp>
        <p:nvSpPr>
          <p:cNvPr id="6" name="Content Placeholder 2"/>
          <p:cNvSpPr txBox="1">
            <a:spLocks/>
          </p:cNvSpPr>
          <p:nvPr/>
        </p:nvSpPr>
        <p:spPr>
          <a:xfrm>
            <a:off x="335691" y="3420148"/>
            <a:ext cx="7218405" cy="17532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Percent H in H</a:t>
            </a:r>
            <a:r>
              <a:rPr lang="en-US" baseline="-25000" dirty="0" smtClean="0"/>
              <a:t>2</a:t>
            </a:r>
            <a:r>
              <a:rPr lang="en-US" dirty="0" smtClean="0"/>
              <a:t>SO</a:t>
            </a:r>
            <a:r>
              <a:rPr lang="en-US" baseline="-25000" dirty="0" smtClean="0"/>
              <a:t>4</a:t>
            </a:r>
          </a:p>
          <a:p>
            <a:pPr lvl="1"/>
            <a:r>
              <a:rPr lang="en-US" dirty="0" smtClean="0"/>
              <a:t>H = 1(2)  	  =   2		(2/98)*100 = 2%</a:t>
            </a:r>
          </a:p>
          <a:p>
            <a:pPr lvl="1"/>
            <a:r>
              <a:rPr lang="en-US" dirty="0" smtClean="0"/>
              <a:t>S = 32(1)    = 32</a:t>
            </a:r>
          </a:p>
          <a:p>
            <a:pPr lvl="1"/>
            <a:r>
              <a:rPr lang="en-US" dirty="0" smtClean="0"/>
              <a:t>O = 16 (4)  = </a:t>
            </a:r>
            <a:r>
              <a:rPr lang="en-US" u="sng" dirty="0" smtClean="0"/>
              <a:t>64</a:t>
            </a:r>
          </a:p>
          <a:p>
            <a:pPr marL="457200" lvl="1" indent="0">
              <a:buNone/>
            </a:pPr>
            <a:r>
              <a:rPr lang="en-US" dirty="0"/>
              <a:t>	</a:t>
            </a:r>
            <a:r>
              <a:rPr lang="en-US" dirty="0" smtClean="0"/>
              <a:t>	     98</a:t>
            </a:r>
            <a:r>
              <a:rPr lang="en-US" dirty="0"/>
              <a:t>	</a:t>
            </a:r>
            <a:r>
              <a:rPr lang="en-US" dirty="0" smtClean="0"/>
              <a:t>		</a:t>
            </a:r>
            <a:r>
              <a:rPr lang="en-US" u="sng" dirty="0" smtClean="0"/>
              <a:t>   </a:t>
            </a:r>
          </a:p>
        </p:txBody>
      </p:sp>
    </p:spTree>
    <p:extLst>
      <p:ext uri="{BB962C8B-B14F-4D97-AF65-F5344CB8AC3E}">
        <p14:creationId xmlns:p14="http://schemas.microsoft.com/office/powerpoint/2010/main" val="1345214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ions in an acre (3)</a:t>
            </a:r>
            <a:endParaRPr lang="en-US" dirty="0"/>
          </a:p>
        </p:txBody>
      </p:sp>
      <p:sp>
        <p:nvSpPr>
          <p:cNvPr id="3" name="Content Placeholder 2"/>
          <p:cNvSpPr>
            <a:spLocks noGrp="1"/>
          </p:cNvSpPr>
          <p:nvPr>
            <p:ph idx="1"/>
          </p:nvPr>
        </p:nvSpPr>
        <p:spPr>
          <a:xfrm>
            <a:off x="531639" y="1836130"/>
            <a:ext cx="7645273" cy="867646"/>
          </a:xfrm>
        </p:spPr>
        <p:txBody>
          <a:bodyPr>
            <a:noAutofit/>
          </a:bodyPr>
          <a:lstStyle/>
          <a:p>
            <a:r>
              <a:rPr lang="en-US" sz="2800" dirty="0" smtClean="0"/>
              <a:t>(Weight/acre) x  (1mol element/molecular weight of element) x (Avogadro’s constant)</a:t>
            </a:r>
            <a:endParaRPr lang="en-US" sz="2800" dirty="0"/>
          </a:p>
        </p:txBody>
      </p:sp>
      <p:sp>
        <p:nvSpPr>
          <p:cNvPr id="5" name="Content Placeholder 2"/>
          <p:cNvSpPr txBox="1">
            <a:spLocks/>
          </p:cNvSpPr>
          <p:nvPr/>
        </p:nvSpPr>
        <p:spPr>
          <a:xfrm>
            <a:off x="1289523" y="3321544"/>
            <a:ext cx="6887389" cy="468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2800" dirty="0" smtClean="0">
                <a:solidFill>
                  <a:schemeClr val="bg1"/>
                </a:solidFill>
              </a:rPr>
              <a:t>Avogadro’s constant = 6.02 x 10</a:t>
            </a:r>
            <a:r>
              <a:rPr lang="en-US" sz="2800" baseline="30000" dirty="0" smtClean="0">
                <a:solidFill>
                  <a:schemeClr val="bg1"/>
                </a:solidFill>
              </a:rPr>
              <a:t>23</a:t>
            </a:r>
            <a:r>
              <a:rPr lang="en-US" sz="2800" dirty="0" smtClean="0">
                <a:solidFill>
                  <a:schemeClr val="bg1"/>
                </a:solidFill>
              </a:rPr>
              <a:t> </a:t>
            </a:r>
            <a:endParaRPr lang="en-US" sz="2800" dirty="0">
              <a:solidFill>
                <a:schemeClr val="bg1"/>
              </a:solidFill>
            </a:endParaRPr>
          </a:p>
        </p:txBody>
      </p:sp>
      <p:sp>
        <p:nvSpPr>
          <p:cNvPr id="6" name="Content Placeholder 2"/>
          <p:cNvSpPr txBox="1">
            <a:spLocks/>
          </p:cNvSpPr>
          <p:nvPr/>
        </p:nvSpPr>
        <p:spPr>
          <a:xfrm>
            <a:off x="531639" y="3873973"/>
            <a:ext cx="8493760" cy="2232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number of units in one </a:t>
            </a:r>
            <a:r>
              <a:rPr lang="en-US" sz="2800" u="sng" dirty="0" smtClean="0">
                <a:hlinkClick r:id="rId2"/>
              </a:rPr>
              <a:t>mole</a:t>
            </a:r>
            <a:r>
              <a:rPr lang="en-US" sz="2800" dirty="0" smtClean="0"/>
              <a:t> of any substance (defined as its </a:t>
            </a:r>
            <a:r>
              <a:rPr lang="en-US" sz="2800" u="sng" dirty="0" smtClean="0">
                <a:hlinkClick r:id="rId3"/>
              </a:rPr>
              <a:t>molecular weight</a:t>
            </a:r>
            <a:r>
              <a:rPr lang="en-US" sz="2800" dirty="0" smtClean="0"/>
              <a:t> in grams). The units may be </a:t>
            </a:r>
            <a:r>
              <a:rPr lang="en-US" sz="2800" u="sng" dirty="0" smtClean="0">
                <a:hlinkClick r:id="rId4"/>
              </a:rPr>
              <a:t>electrons</a:t>
            </a:r>
            <a:r>
              <a:rPr lang="en-US" sz="2800" dirty="0" smtClean="0"/>
              <a:t>, </a:t>
            </a:r>
            <a:r>
              <a:rPr lang="en-US" sz="2800" u="sng" dirty="0" smtClean="0">
                <a:hlinkClick r:id="rId5"/>
              </a:rPr>
              <a:t>atoms</a:t>
            </a:r>
            <a:r>
              <a:rPr lang="en-US" sz="2800" dirty="0" smtClean="0"/>
              <a:t>, </a:t>
            </a:r>
            <a:r>
              <a:rPr lang="en-US" sz="2800" i="1" u="sng" dirty="0" smtClean="0">
                <a:hlinkClick r:id="rId6"/>
              </a:rPr>
              <a:t>ions</a:t>
            </a:r>
            <a:r>
              <a:rPr lang="en-US" sz="2800" dirty="0" smtClean="0"/>
              <a:t>, or </a:t>
            </a:r>
            <a:r>
              <a:rPr lang="en-US" sz="2800" u="sng" dirty="0" smtClean="0">
                <a:hlinkClick r:id="rId7"/>
              </a:rPr>
              <a:t>molecules</a:t>
            </a:r>
            <a:r>
              <a:rPr lang="en-US" sz="2800" dirty="0" smtClean="0"/>
              <a:t>, depending on the nature of the substance and the character of the reaction (if any). </a:t>
            </a:r>
            <a:endParaRPr lang="en-US" sz="2800" dirty="0"/>
          </a:p>
        </p:txBody>
      </p:sp>
    </p:spTree>
    <p:extLst>
      <p:ext uri="{BB962C8B-B14F-4D97-AF65-F5344CB8AC3E}">
        <p14:creationId xmlns:p14="http://schemas.microsoft.com/office/powerpoint/2010/main" val="3284948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 average (5)</a:t>
            </a:r>
            <a:endParaRPr lang="en-US" dirty="0"/>
          </a:p>
        </p:txBody>
      </p:sp>
      <p:sp>
        <p:nvSpPr>
          <p:cNvPr id="3" name="Content Placeholder 2"/>
          <p:cNvSpPr>
            <a:spLocks noGrp="1"/>
          </p:cNvSpPr>
          <p:nvPr>
            <p:ph idx="1"/>
          </p:nvPr>
        </p:nvSpPr>
        <p:spPr>
          <a:xfrm>
            <a:off x="533400" y="2336873"/>
            <a:ext cx="6887389" cy="3207192"/>
          </a:xfrm>
        </p:spPr>
        <p:txBody>
          <a:bodyPr/>
          <a:lstStyle/>
          <a:p>
            <a:pPr marL="0" indent="0">
              <a:buNone/>
            </a:pPr>
            <a:r>
              <a:rPr lang="en-US" dirty="0" smtClean="0"/>
              <a:t>Step1:  -log (H</a:t>
            </a:r>
            <a:r>
              <a:rPr lang="en-US" baseline="30000" dirty="0" smtClean="0"/>
              <a:t>+</a:t>
            </a:r>
            <a:r>
              <a:rPr lang="en-US" dirty="0" smtClean="0"/>
              <a:t>) = 6.2</a:t>
            </a:r>
            <a:endParaRPr lang="en-US" baseline="30000" dirty="0" smtClean="0"/>
          </a:p>
          <a:p>
            <a:pPr lvl="1"/>
            <a:r>
              <a:rPr lang="en-US" dirty="0" smtClean="0"/>
              <a:t>Calculator: </a:t>
            </a:r>
            <a:r>
              <a:rPr lang="en-US" dirty="0" err="1" smtClean="0"/>
              <a:t>invlog</a:t>
            </a:r>
            <a:r>
              <a:rPr lang="en-US" dirty="0" smtClean="0"/>
              <a:t>(-6.2)</a:t>
            </a:r>
          </a:p>
          <a:p>
            <a:pPr marL="457200" lvl="1" indent="0">
              <a:buNone/>
            </a:pPr>
            <a:r>
              <a:rPr lang="en-US" dirty="0"/>
              <a:t>	</a:t>
            </a:r>
            <a:r>
              <a:rPr lang="en-US" dirty="0" smtClean="0"/>
              <a:t>			</a:t>
            </a:r>
            <a:r>
              <a:rPr lang="en-US" dirty="0"/>
              <a:t> </a:t>
            </a:r>
            <a:r>
              <a:rPr lang="en-US" dirty="0" smtClean="0"/>
              <a:t>  </a:t>
            </a:r>
          </a:p>
          <a:p>
            <a:pPr marL="457200" lvl="1" indent="0">
              <a:buNone/>
            </a:pPr>
            <a:r>
              <a:rPr lang="en-US" dirty="0"/>
              <a:t>	</a:t>
            </a:r>
            <a:r>
              <a:rPr lang="en-US" dirty="0" smtClean="0"/>
              <a:t>	negative sign</a:t>
            </a:r>
          </a:p>
          <a:p>
            <a:pPr marL="457200" lvl="1" indent="0">
              <a:buNone/>
            </a:pPr>
            <a:endParaRPr lang="en-US" dirty="0" smtClean="0"/>
          </a:p>
          <a:p>
            <a:pPr marL="7937" lvl="1" indent="0">
              <a:buNone/>
            </a:pPr>
            <a:r>
              <a:rPr lang="en-US" sz="2400" dirty="0" smtClean="0"/>
              <a:t>Step 2: Average = total/no. of items</a:t>
            </a:r>
          </a:p>
          <a:p>
            <a:pPr marL="228600" lvl="1" indent="-220663"/>
            <a:endParaRPr lang="en-US" sz="2400" dirty="0" smtClean="0"/>
          </a:p>
          <a:p>
            <a:pPr marL="7937" lvl="1" indent="0">
              <a:buNone/>
            </a:pPr>
            <a:r>
              <a:rPr lang="en-US" sz="2400" dirty="0" smtClean="0"/>
              <a:t>Step 3: pH = -log average</a:t>
            </a:r>
          </a:p>
          <a:p>
            <a:pPr marL="228600" lvl="1" indent="-220663"/>
            <a:endParaRPr lang="en-US" sz="2400" baseline="30000" dirty="0"/>
          </a:p>
          <a:p>
            <a:pPr marL="228600" lvl="1" indent="-220663"/>
            <a:endParaRPr lang="en-US" sz="2400" baseline="30000" dirty="0"/>
          </a:p>
          <a:p>
            <a:pPr marL="457200" lvl="1" indent="0">
              <a:buNone/>
            </a:pPr>
            <a:endParaRPr lang="en-US" dirty="0" smtClean="0"/>
          </a:p>
        </p:txBody>
      </p:sp>
      <p:cxnSp>
        <p:nvCxnSpPr>
          <p:cNvPr id="11" name="Curved Connector 10"/>
          <p:cNvCxnSpPr/>
          <p:nvPr/>
        </p:nvCxnSpPr>
        <p:spPr>
          <a:xfrm rot="5400000">
            <a:off x="3159336" y="3152990"/>
            <a:ext cx="481667" cy="143505"/>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569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6</a:t>
            </a:r>
            <a:endParaRPr lang="en-US" dirty="0"/>
          </a:p>
        </p:txBody>
      </p:sp>
      <p:sp>
        <p:nvSpPr>
          <p:cNvPr id="3" name="Content Placeholder 2"/>
          <p:cNvSpPr>
            <a:spLocks noGrp="1"/>
          </p:cNvSpPr>
          <p:nvPr>
            <p:ph idx="1"/>
          </p:nvPr>
        </p:nvSpPr>
        <p:spPr>
          <a:xfrm>
            <a:off x="533400" y="2336873"/>
            <a:ext cx="7434943" cy="3095098"/>
          </a:xfrm>
        </p:spPr>
        <p:txBody>
          <a:bodyPr>
            <a:normAutofit/>
          </a:bodyPr>
          <a:lstStyle/>
          <a:p>
            <a:pPr marL="0" indent="0">
              <a:buNone/>
            </a:pPr>
            <a:r>
              <a:rPr lang="en-US" dirty="0" smtClean="0"/>
              <a:t>Step 1. Convert </a:t>
            </a:r>
            <a:r>
              <a:rPr lang="en-US" u="sng" dirty="0" smtClean="0"/>
              <a:t>µ</a:t>
            </a:r>
            <a:r>
              <a:rPr lang="en-US" u="sng" dirty="0" err="1" smtClean="0"/>
              <a:t>mol</a:t>
            </a:r>
            <a:r>
              <a:rPr lang="en-US" u="sng" dirty="0" smtClean="0"/>
              <a:t> P</a:t>
            </a:r>
            <a:r>
              <a:rPr lang="en-US" dirty="0" smtClean="0"/>
              <a:t>   to  </a:t>
            </a:r>
            <a:r>
              <a:rPr lang="en-US" u="sng" dirty="0" smtClean="0"/>
              <a:t>g P</a:t>
            </a:r>
            <a:endParaRPr lang="en-US" dirty="0" smtClean="0"/>
          </a:p>
          <a:p>
            <a:pPr marL="0" indent="0">
              <a:spcBef>
                <a:spcPts val="0"/>
              </a:spcBef>
              <a:buNone/>
            </a:pPr>
            <a:r>
              <a:rPr lang="en-US" dirty="0"/>
              <a:t> </a:t>
            </a:r>
            <a:r>
              <a:rPr lang="en-US" dirty="0" smtClean="0"/>
              <a:t>                        g soil        g soil</a:t>
            </a:r>
          </a:p>
          <a:p>
            <a:endParaRPr lang="en-US" dirty="0" smtClean="0"/>
          </a:p>
          <a:p>
            <a:pPr marL="0" indent="0">
              <a:buNone/>
            </a:pPr>
            <a:r>
              <a:rPr lang="en-US" dirty="0" smtClean="0"/>
              <a:t>Step 2. Find weight of P/ac</a:t>
            </a:r>
          </a:p>
          <a:p>
            <a:pPr marL="0" indent="0">
              <a:buNone/>
            </a:pPr>
            <a:r>
              <a:rPr lang="en-US" dirty="0"/>
              <a:t>	</a:t>
            </a:r>
            <a:r>
              <a:rPr lang="en-US" dirty="0" smtClean="0"/>
              <a:t>      1 acre = 	955,338,040 g soil</a:t>
            </a:r>
          </a:p>
          <a:p>
            <a:pPr marL="0" indent="0">
              <a:buNone/>
            </a:pPr>
            <a:r>
              <a:rPr lang="en-US" dirty="0"/>
              <a:t>	</a:t>
            </a:r>
            <a:r>
              <a:rPr lang="en-US" dirty="0" smtClean="0"/>
              <a:t>		2,104,269 ~ 2,000,000 </a:t>
            </a:r>
            <a:r>
              <a:rPr lang="en-US" dirty="0" err="1" smtClean="0"/>
              <a:t>lbs</a:t>
            </a:r>
            <a:r>
              <a:rPr lang="en-US" dirty="0" smtClean="0"/>
              <a:t> soil</a:t>
            </a:r>
            <a:endParaRPr lang="en-US" dirty="0"/>
          </a:p>
        </p:txBody>
      </p:sp>
    </p:spTree>
    <p:extLst>
      <p:ext uri="{BB962C8B-B14F-4D97-AF65-F5344CB8AC3E}">
        <p14:creationId xmlns:p14="http://schemas.microsoft.com/office/powerpoint/2010/main" val="1950700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Titration</a:t>
            </a:r>
            <a:endParaRPr lang="en-US" dirty="0"/>
          </a:p>
        </p:txBody>
      </p:sp>
      <p:sp>
        <p:nvSpPr>
          <p:cNvPr id="3" name="Content Placeholder 2"/>
          <p:cNvSpPr>
            <a:spLocks noGrp="1"/>
          </p:cNvSpPr>
          <p:nvPr>
            <p:ph idx="1"/>
          </p:nvPr>
        </p:nvSpPr>
        <p:spPr>
          <a:xfrm>
            <a:off x="533400" y="2336873"/>
            <a:ext cx="8141043" cy="2894154"/>
          </a:xfrm>
        </p:spPr>
        <p:txBody>
          <a:bodyPr/>
          <a:lstStyle/>
          <a:p>
            <a:pPr marL="0" indent="0">
              <a:buNone/>
            </a:pPr>
            <a:r>
              <a:rPr lang="en-US" dirty="0" smtClean="0"/>
              <a:t>Step 1. Determine the no. of moles of titrant</a:t>
            </a:r>
            <a:endParaRPr lang="en-US" baseline="-25000" dirty="0" smtClean="0"/>
          </a:p>
          <a:p>
            <a:pPr marL="0" indent="0">
              <a:buNone/>
            </a:pPr>
            <a:endParaRPr lang="en-US" sz="1000" dirty="0" smtClean="0"/>
          </a:p>
          <a:p>
            <a:pPr marL="0" indent="0">
              <a:buNone/>
            </a:pPr>
            <a:r>
              <a:rPr lang="en-US" dirty="0" smtClean="0"/>
              <a:t>Step 2. Determine the ratio of titrant and </a:t>
            </a:r>
            <a:r>
              <a:rPr lang="en-US" dirty="0" err="1" smtClean="0"/>
              <a:t>titrand</a:t>
            </a:r>
            <a:endParaRPr lang="en-US" baseline="-25000" dirty="0" smtClean="0"/>
          </a:p>
          <a:p>
            <a:pPr marL="0" indent="0">
              <a:buNone/>
            </a:pPr>
            <a:endParaRPr lang="en-US" sz="1000" dirty="0" smtClean="0"/>
          </a:p>
          <a:p>
            <a:pPr marL="0" indent="0">
              <a:buNone/>
            </a:pPr>
            <a:r>
              <a:rPr lang="en-US" dirty="0" smtClean="0"/>
              <a:t>Step 3. Determine the no. of moles of </a:t>
            </a:r>
            <a:r>
              <a:rPr lang="en-US" dirty="0" err="1" smtClean="0"/>
              <a:t>titrand</a:t>
            </a:r>
            <a:endParaRPr lang="en-US" dirty="0" smtClean="0"/>
          </a:p>
          <a:p>
            <a:pPr marL="0" indent="0">
              <a:buNone/>
            </a:pPr>
            <a:endParaRPr lang="en-US" sz="1000" dirty="0" smtClean="0"/>
          </a:p>
          <a:p>
            <a:pPr marL="0" indent="0">
              <a:buNone/>
            </a:pPr>
            <a:r>
              <a:rPr lang="en-US" dirty="0" smtClean="0"/>
              <a:t>Step 4. Determine the molarity of </a:t>
            </a:r>
            <a:r>
              <a:rPr lang="en-US" dirty="0" err="1" smtClean="0"/>
              <a:t>titrand</a:t>
            </a:r>
            <a:endParaRPr lang="en-US" dirty="0" smtClean="0"/>
          </a:p>
          <a:p>
            <a:pPr marL="0" indent="0">
              <a:buNone/>
            </a:pPr>
            <a:endParaRPr lang="en-US" dirty="0"/>
          </a:p>
        </p:txBody>
      </p:sp>
    </p:spTree>
    <p:extLst>
      <p:ext uri="{BB962C8B-B14F-4D97-AF65-F5344CB8AC3E}">
        <p14:creationId xmlns:p14="http://schemas.microsoft.com/office/powerpoint/2010/main" val="16254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784" y="1901026"/>
            <a:ext cx="6887389" cy="547841"/>
          </a:xfrm>
        </p:spPr>
        <p:txBody>
          <a:bodyPr>
            <a:normAutofit/>
          </a:bodyPr>
          <a:lstStyle/>
          <a:p>
            <a:r>
              <a:rPr lang="en-US" sz="2800" dirty="0" smtClean="0"/>
              <a:t>ppm = mg/L  = 10</a:t>
            </a:r>
            <a:r>
              <a:rPr lang="en-US" sz="2800" baseline="30000" dirty="0" smtClean="0"/>
              <a:t>-3</a:t>
            </a:r>
            <a:r>
              <a:rPr lang="en-US" sz="2800" dirty="0" smtClean="0"/>
              <a:t>g/L</a:t>
            </a:r>
            <a:endParaRPr lang="en-US" sz="2800" dirty="0"/>
          </a:p>
        </p:txBody>
      </p:sp>
      <p:sp>
        <p:nvSpPr>
          <p:cNvPr id="4" name="Title 1"/>
          <p:cNvSpPr>
            <a:spLocks noGrp="1"/>
          </p:cNvSpPr>
          <p:nvPr>
            <p:ph type="title"/>
          </p:nvPr>
        </p:nvSpPr>
        <p:spPr>
          <a:xfrm>
            <a:off x="531639" y="753228"/>
            <a:ext cx="6896534" cy="563106"/>
          </a:xfrm>
        </p:spPr>
        <p:txBody>
          <a:bodyPr>
            <a:normAutofit fontScale="90000"/>
          </a:bodyPr>
          <a:lstStyle/>
          <a:p>
            <a:r>
              <a:rPr lang="en-US" dirty="0" smtClean="0"/>
              <a:t>No. of grams compound (8)</a:t>
            </a:r>
            <a:endParaRPr lang="en-US" dirty="0"/>
          </a:p>
        </p:txBody>
      </p:sp>
      <p:sp>
        <p:nvSpPr>
          <p:cNvPr id="5" name="Content Placeholder 2"/>
          <p:cNvSpPr txBox="1">
            <a:spLocks/>
          </p:cNvSpPr>
          <p:nvPr/>
        </p:nvSpPr>
        <p:spPr>
          <a:xfrm>
            <a:off x="540784" y="2759639"/>
            <a:ext cx="8144275" cy="1039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u="sng" dirty="0" smtClean="0"/>
              <a:t>gram</a:t>
            </a:r>
            <a:r>
              <a:rPr lang="en-US" dirty="0" smtClean="0"/>
              <a:t> x    </a:t>
            </a:r>
            <a:r>
              <a:rPr lang="en-US" u="sng" dirty="0" smtClean="0"/>
              <a:t>mole element</a:t>
            </a:r>
            <a:r>
              <a:rPr lang="en-US" dirty="0" smtClean="0"/>
              <a:t>   x   </a:t>
            </a:r>
            <a:r>
              <a:rPr lang="en-US" u="sng" dirty="0" smtClean="0"/>
              <a:t>mole </a:t>
            </a:r>
            <a:r>
              <a:rPr lang="en-US" u="sng" dirty="0" err="1" smtClean="0"/>
              <a:t>cmpd</a:t>
            </a:r>
            <a:r>
              <a:rPr lang="en-US" u="sng" dirty="0" smtClean="0"/>
              <a:t> </a:t>
            </a:r>
            <a:r>
              <a:rPr lang="en-US" dirty="0" smtClean="0"/>
              <a:t>     x   </a:t>
            </a:r>
            <a:r>
              <a:rPr lang="en-US" u="sng" dirty="0" smtClean="0"/>
              <a:t>g </a:t>
            </a:r>
            <a:r>
              <a:rPr lang="en-US" u="sng" dirty="0" err="1" smtClean="0"/>
              <a:t>cmpd</a:t>
            </a:r>
            <a:endParaRPr lang="en-US" u="sng" dirty="0" smtClean="0"/>
          </a:p>
          <a:p>
            <a:pPr marL="0" indent="0">
              <a:spcBef>
                <a:spcPts val="0"/>
              </a:spcBef>
              <a:buNone/>
            </a:pPr>
            <a:r>
              <a:rPr lang="en-US" dirty="0"/>
              <a:t> </a:t>
            </a:r>
            <a:r>
              <a:rPr lang="en-US" dirty="0" smtClean="0"/>
              <a:t>    L	       gram element      mole element       </a:t>
            </a:r>
            <a:r>
              <a:rPr lang="en-US" dirty="0" err="1" smtClean="0"/>
              <a:t>mol</a:t>
            </a:r>
            <a:r>
              <a:rPr lang="en-US" dirty="0" smtClean="0"/>
              <a:t> </a:t>
            </a:r>
            <a:r>
              <a:rPr lang="en-US" dirty="0" err="1" smtClean="0"/>
              <a:t>cmpd</a:t>
            </a:r>
            <a:endParaRPr lang="en-US" dirty="0"/>
          </a:p>
        </p:txBody>
      </p:sp>
    </p:spTree>
    <p:extLst>
      <p:ext uri="{BB962C8B-B14F-4D97-AF65-F5344CB8AC3E}">
        <p14:creationId xmlns:p14="http://schemas.microsoft.com/office/powerpoint/2010/main" val="140034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731457"/>
            <a:ext cx="7428173" cy="563106"/>
          </a:xfrm>
        </p:spPr>
        <p:txBody>
          <a:bodyPr>
            <a:normAutofit fontScale="90000"/>
          </a:bodyPr>
          <a:lstStyle/>
          <a:p>
            <a:r>
              <a:rPr lang="en-US" dirty="0" smtClean="0"/>
              <a:t>Calculating no. of g for a solution (9)</a:t>
            </a:r>
            <a:endParaRPr lang="en-US" dirty="0"/>
          </a:p>
        </p:txBody>
      </p:sp>
      <p:sp>
        <p:nvSpPr>
          <p:cNvPr id="3" name="Content Placeholder 2"/>
          <p:cNvSpPr>
            <a:spLocks noGrp="1"/>
          </p:cNvSpPr>
          <p:nvPr>
            <p:ph idx="1"/>
          </p:nvPr>
        </p:nvSpPr>
        <p:spPr>
          <a:xfrm>
            <a:off x="3298372" y="2456616"/>
            <a:ext cx="2188029" cy="569613"/>
          </a:xfrm>
        </p:spPr>
        <p:txBody>
          <a:bodyPr>
            <a:normAutofit/>
          </a:bodyPr>
          <a:lstStyle/>
          <a:p>
            <a:pPr marL="0" indent="0">
              <a:buNone/>
            </a:pPr>
            <a:r>
              <a:rPr lang="en-US" sz="2800" dirty="0" smtClean="0"/>
              <a:t>M = </a:t>
            </a:r>
            <a:r>
              <a:rPr lang="en-US" sz="2800" dirty="0" err="1" smtClean="0"/>
              <a:t>mol</a:t>
            </a:r>
            <a:r>
              <a:rPr lang="en-US" sz="2800" dirty="0" smtClean="0"/>
              <a:t>/L</a:t>
            </a:r>
            <a:endParaRPr lang="en-US" sz="2800" dirty="0"/>
          </a:p>
        </p:txBody>
      </p:sp>
      <p:sp>
        <p:nvSpPr>
          <p:cNvPr id="5" name="Content Placeholder 2"/>
          <p:cNvSpPr txBox="1">
            <a:spLocks/>
          </p:cNvSpPr>
          <p:nvPr/>
        </p:nvSpPr>
        <p:spPr>
          <a:xfrm>
            <a:off x="1901499" y="3456325"/>
            <a:ext cx="5522558" cy="1039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u="sng" dirty="0" err="1" smtClean="0"/>
              <a:t>mol</a:t>
            </a:r>
            <a:r>
              <a:rPr lang="en-US" dirty="0" smtClean="0"/>
              <a:t> x    </a:t>
            </a:r>
            <a:r>
              <a:rPr lang="en-US" u="sng" dirty="0" smtClean="0"/>
              <a:t>mole </a:t>
            </a:r>
            <a:r>
              <a:rPr lang="en-US" u="sng" dirty="0" err="1" smtClean="0"/>
              <a:t>cmpd</a:t>
            </a:r>
            <a:r>
              <a:rPr lang="en-US" u="sng" dirty="0" smtClean="0"/>
              <a:t> </a:t>
            </a:r>
            <a:r>
              <a:rPr lang="en-US" dirty="0" smtClean="0"/>
              <a:t>     x   </a:t>
            </a:r>
            <a:r>
              <a:rPr lang="en-US" u="sng" dirty="0" smtClean="0"/>
              <a:t>g </a:t>
            </a:r>
            <a:r>
              <a:rPr lang="en-US" u="sng" dirty="0" err="1" smtClean="0"/>
              <a:t>cmpd</a:t>
            </a:r>
            <a:endParaRPr lang="en-US" u="sng" dirty="0" smtClean="0"/>
          </a:p>
          <a:p>
            <a:pPr marL="0" indent="0">
              <a:spcBef>
                <a:spcPts val="0"/>
              </a:spcBef>
              <a:buNone/>
            </a:pPr>
            <a:r>
              <a:rPr lang="en-US" dirty="0"/>
              <a:t> </a:t>
            </a:r>
            <a:r>
              <a:rPr lang="en-US" dirty="0" smtClean="0"/>
              <a:t> L	 mole element       </a:t>
            </a:r>
            <a:r>
              <a:rPr lang="en-US" dirty="0" err="1" smtClean="0"/>
              <a:t>mol</a:t>
            </a:r>
            <a:r>
              <a:rPr lang="en-US" dirty="0" smtClean="0"/>
              <a:t> </a:t>
            </a:r>
            <a:r>
              <a:rPr lang="en-US" dirty="0" err="1" smtClean="0"/>
              <a:t>cmpd</a:t>
            </a:r>
            <a:endParaRPr lang="en-US" dirty="0"/>
          </a:p>
        </p:txBody>
      </p:sp>
    </p:spTree>
    <p:extLst>
      <p:ext uri="{BB962C8B-B14F-4D97-AF65-F5344CB8AC3E}">
        <p14:creationId xmlns:p14="http://schemas.microsoft.com/office/powerpoint/2010/main" val="3868301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Oxidation state</a:t>
            </a:r>
            <a:endParaRPr lang="en-US" dirty="0"/>
          </a:p>
        </p:txBody>
      </p:sp>
      <p:sp>
        <p:nvSpPr>
          <p:cNvPr id="3" name="Content Placeholder 2"/>
          <p:cNvSpPr>
            <a:spLocks noGrp="1"/>
          </p:cNvSpPr>
          <p:nvPr>
            <p:ph idx="1"/>
          </p:nvPr>
        </p:nvSpPr>
        <p:spPr>
          <a:xfrm>
            <a:off x="540784" y="2042959"/>
            <a:ext cx="6887389" cy="515184"/>
          </a:xfrm>
        </p:spPr>
        <p:txBody>
          <a:bodyPr/>
          <a:lstStyle/>
          <a:p>
            <a:pPr marL="0" indent="0" algn="ctr">
              <a:buNone/>
            </a:pPr>
            <a:r>
              <a:rPr lang="en-US" sz="2800" dirty="0" smtClean="0"/>
              <a:t>RULES</a:t>
            </a:r>
          </a:p>
          <a:p>
            <a:pPr algn="ctr"/>
            <a:endParaRPr lang="en-US" dirty="0"/>
          </a:p>
          <a:p>
            <a:pPr algn="ctr"/>
            <a:endParaRPr lang="en-US" dirty="0"/>
          </a:p>
        </p:txBody>
      </p:sp>
      <p:sp>
        <p:nvSpPr>
          <p:cNvPr id="4" name="Content Placeholder 2"/>
          <p:cNvSpPr txBox="1">
            <a:spLocks/>
          </p:cNvSpPr>
          <p:nvPr/>
        </p:nvSpPr>
        <p:spPr>
          <a:xfrm>
            <a:off x="399270" y="2674330"/>
            <a:ext cx="8189559" cy="2115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2800" dirty="0" smtClean="0"/>
              <a:t>The oxidation state of an element by itself is 0</a:t>
            </a:r>
          </a:p>
          <a:p>
            <a:pPr marL="514350" indent="-514350">
              <a:buFont typeface="Arial" panose="020B0604020202020204" pitchFamily="34" charset="0"/>
              <a:buAutoNum type="arabicPeriod"/>
            </a:pPr>
            <a:r>
              <a:rPr lang="en-US" sz="2800" dirty="0" smtClean="0"/>
              <a:t>Hydrogen is always 1</a:t>
            </a:r>
            <a:r>
              <a:rPr lang="en-US" sz="2800" baseline="30000" dirty="0" smtClean="0"/>
              <a:t>+ </a:t>
            </a:r>
            <a:r>
              <a:rPr lang="en-US" sz="2800" dirty="0" smtClean="0"/>
              <a:t>(except LiH</a:t>
            </a:r>
            <a:r>
              <a:rPr lang="en-US" sz="2800" baseline="-25000" dirty="0" smtClean="0"/>
              <a:t>3</a:t>
            </a:r>
            <a:r>
              <a:rPr lang="en-US" sz="2800" dirty="0" smtClean="0"/>
              <a:t> and AlH</a:t>
            </a:r>
            <a:r>
              <a:rPr lang="en-US" sz="2800" baseline="-25000" dirty="0" smtClean="0"/>
              <a:t>3</a:t>
            </a:r>
            <a:r>
              <a:rPr lang="en-US" sz="2800" dirty="0" smtClean="0"/>
              <a:t>)</a:t>
            </a:r>
          </a:p>
          <a:p>
            <a:pPr marL="514350" indent="-514350">
              <a:buFont typeface="Arial" panose="020B0604020202020204" pitchFamily="34" charset="0"/>
              <a:buAutoNum type="arabicPeriod"/>
            </a:pPr>
            <a:r>
              <a:rPr lang="en-US" sz="2800" dirty="0" smtClean="0"/>
              <a:t>Oxygen is always 2- (except H</a:t>
            </a:r>
            <a:r>
              <a:rPr lang="en-US" sz="2800" baseline="-25000" dirty="0" smtClean="0"/>
              <a:t>2</a:t>
            </a:r>
            <a:r>
              <a:rPr lang="en-US" sz="2800" dirty="0" smtClean="0"/>
              <a:t>PO</a:t>
            </a:r>
            <a:r>
              <a:rPr lang="en-US" sz="2800" baseline="-25000" dirty="0" smtClean="0"/>
              <a:t>2</a:t>
            </a:r>
            <a:r>
              <a:rPr lang="en-US" sz="2800" dirty="0" smtClean="0"/>
              <a:t>)</a:t>
            </a:r>
          </a:p>
          <a:p>
            <a:endParaRPr lang="en-US" dirty="0" smtClean="0"/>
          </a:p>
          <a:p>
            <a:endParaRPr lang="en-US" dirty="0"/>
          </a:p>
        </p:txBody>
      </p:sp>
    </p:spTree>
    <p:extLst>
      <p:ext uri="{BB962C8B-B14F-4D97-AF65-F5344CB8AC3E}">
        <p14:creationId xmlns:p14="http://schemas.microsoft.com/office/powerpoint/2010/main" val="2578169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722748"/>
            <a:ext cx="6896534" cy="563106"/>
          </a:xfrm>
        </p:spPr>
        <p:txBody>
          <a:bodyPr>
            <a:noAutofit/>
          </a:bodyPr>
          <a:lstStyle/>
          <a:p>
            <a:r>
              <a:rPr lang="en-US" b="1" dirty="0" smtClean="0"/>
              <a:t>Objectives</a:t>
            </a:r>
            <a:endParaRPr lang="en-US" b="1" dirty="0"/>
          </a:p>
        </p:txBody>
      </p:sp>
      <p:sp>
        <p:nvSpPr>
          <p:cNvPr id="3" name="Content Placeholder 2"/>
          <p:cNvSpPr>
            <a:spLocks noGrp="1"/>
          </p:cNvSpPr>
          <p:nvPr>
            <p:ph idx="1"/>
          </p:nvPr>
        </p:nvSpPr>
        <p:spPr>
          <a:xfrm>
            <a:off x="274320" y="1967113"/>
            <a:ext cx="8737600" cy="4195482"/>
          </a:xfrm>
        </p:spPr>
        <p:txBody>
          <a:bodyPr>
            <a:normAutofit/>
          </a:bodyPr>
          <a:lstStyle/>
          <a:p>
            <a:r>
              <a:rPr lang="en-US" sz="2800" dirty="0" smtClean="0"/>
              <a:t>Introduction to and application of </a:t>
            </a:r>
            <a:r>
              <a:rPr lang="en-US" sz="2800" b="1" u="sng" dirty="0" smtClean="0"/>
              <a:t>soil testing </a:t>
            </a:r>
            <a:r>
              <a:rPr lang="en-US" sz="2800" dirty="0" smtClean="0"/>
              <a:t>and </a:t>
            </a:r>
            <a:r>
              <a:rPr lang="en-US" sz="2800" b="1" u="sng" dirty="0" smtClean="0"/>
              <a:t>plant analysis procedures </a:t>
            </a:r>
            <a:endParaRPr lang="en-US" sz="2800" dirty="0"/>
          </a:p>
          <a:p>
            <a:r>
              <a:rPr lang="en-US" sz="2800" dirty="0"/>
              <a:t>T</a:t>
            </a:r>
            <a:r>
              <a:rPr lang="en-US" sz="2800" dirty="0" smtClean="0"/>
              <a:t>he interpretation of </a:t>
            </a:r>
            <a:r>
              <a:rPr lang="en-US" sz="2800" b="1" u="sng" dirty="0" smtClean="0"/>
              <a:t>soil physical and chemical properties</a:t>
            </a:r>
            <a:r>
              <a:rPr lang="en-US" sz="2800" dirty="0" smtClean="0"/>
              <a:t> in order to make accurate fertilizer recommendations </a:t>
            </a:r>
          </a:p>
          <a:p>
            <a:r>
              <a:rPr lang="en-US" sz="2800" dirty="0"/>
              <a:t>L</a:t>
            </a:r>
            <a:r>
              <a:rPr lang="en-US" sz="2800" dirty="0" smtClean="0"/>
              <a:t>earn how to conduct some of the </a:t>
            </a:r>
            <a:r>
              <a:rPr lang="en-US" sz="2800" b="1" u="sng" dirty="0" smtClean="0"/>
              <a:t>common soil testing methods</a:t>
            </a:r>
            <a:r>
              <a:rPr lang="en-US" sz="2800" dirty="0" smtClean="0"/>
              <a:t> used by commercial soil testing laboratories</a:t>
            </a:r>
            <a:endParaRPr lang="en-US" sz="2800" dirty="0"/>
          </a:p>
        </p:txBody>
      </p:sp>
    </p:spTree>
    <p:extLst>
      <p:ext uri="{BB962C8B-B14F-4D97-AF65-F5344CB8AC3E}">
        <p14:creationId xmlns:p14="http://schemas.microsoft.com/office/powerpoint/2010/main" val="3241204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 y="722748"/>
            <a:ext cx="6896534" cy="563106"/>
          </a:xfrm>
        </p:spPr>
        <p:txBody>
          <a:bodyPr>
            <a:noAutofit/>
          </a:bodyPr>
          <a:lstStyle/>
          <a:p>
            <a:r>
              <a:rPr lang="en-US" b="1" dirty="0" smtClean="0"/>
              <a:t>Laboratory safety</a:t>
            </a:r>
            <a:endParaRPr lang="en-US" b="1" dirty="0"/>
          </a:p>
        </p:txBody>
      </p:sp>
      <p:grpSp>
        <p:nvGrpSpPr>
          <p:cNvPr id="7" name="Group 6"/>
          <p:cNvGrpSpPr/>
          <p:nvPr/>
        </p:nvGrpSpPr>
        <p:grpSpPr>
          <a:xfrm>
            <a:off x="1191800" y="1854731"/>
            <a:ext cx="2346960" cy="4525697"/>
            <a:chOff x="172720" y="1753183"/>
            <a:chExt cx="2052320" cy="4876483"/>
          </a:xfrm>
        </p:grpSpPr>
        <p:pic>
          <p:nvPicPr>
            <p:cNvPr id="3074" name="Picture 2" descr="http://www.eyewashdirect.com/v/vspfiles/photos/S19-120A-2T.jpg"/>
            <p:cNvPicPr>
              <a:picLocks noChangeAspect="1" noChangeArrowheads="1"/>
            </p:cNvPicPr>
            <p:nvPr/>
          </p:nvPicPr>
          <p:blipFill rotWithShape="1">
            <a:blip r:embed="rId2">
              <a:extLst>
                <a:ext uri="{28A0092B-C50C-407E-A947-70E740481C1C}">
                  <a14:useLocalDpi xmlns:a14="http://schemas.microsoft.com/office/drawing/2010/main" val="0"/>
                </a:ext>
              </a:extLst>
            </a:blip>
            <a:srcRect l="4938" r="16424"/>
            <a:stretch/>
          </p:blipFill>
          <p:spPr bwMode="auto">
            <a:xfrm>
              <a:off x="172720" y="1753183"/>
              <a:ext cx="205232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coleparmer.com/large_images/06767_15.jpg"/>
            <p:cNvPicPr>
              <a:picLocks noChangeAspect="1" noChangeArrowheads="1"/>
            </p:cNvPicPr>
            <p:nvPr/>
          </p:nvPicPr>
          <p:blipFill rotWithShape="1">
            <a:blip r:embed="rId3">
              <a:extLst>
                <a:ext uri="{28A0092B-C50C-407E-A947-70E740481C1C}">
                  <a14:useLocalDpi xmlns:a14="http://schemas.microsoft.com/office/drawing/2010/main" val="0"/>
                </a:ext>
              </a:extLst>
            </a:blip>
            <a:srcRect l="3352" r="4851"/>
            <a:stretch/>
          </p:blipFill>
          <p:spPr bwMode="auto">
            <a:xfrm>
              <a:off x="172720" y="4363034"/>
              <a:ext cx="2052320" cy="22666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976587" y="1854731"/>
            <a:ext cx="3868726" cy="4525697"/>
            <a:chOff x="2562554" y="1779517"/>
            <a:chExt cx="3654274" cy="4783791"/>
          </a:xfrm>
        </p:grpSpPr>
        <p:pic>
          <p:nvPicPr>
            <p:cNvPr id="3078" name="Picture 6" descr="http://www.omc.it/2011/public/upl_images/PPE_LOGO_tra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554" y="1779517"/>
              <a:ext cx="3457196" cy="12589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ehs.ucr.edu/safety/images/bo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128" y="3058108"/>
              <a:ext cx="17907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plastor.co.uk/sites/default/files/PPE-Logo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428" y="3058108"/>
              <a:ext cx="17907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ehs.ucr.edu/safety/images/ey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6128" y="4810708"/>
              <a:ext cx="17907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ehs.ucr.edu/safety/images/foo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5428" y="4810708"/>
              <a:ext cx="1790700" cy="1752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9860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 Safety</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Floor Lab</a:t>
            </a:r>
          </a:p>
          <a:p>
            <a:pPr lvl="1"/>
            <a:r>
              <a:rPr lang="en-US" dirty="0" smtClean="0"/>
              <a:t>Closed toed shoes</a:t>
            </a:r>
          </a:p>
          <a:p>
            <a:pPr lvl="1"/>
            <a:r>
              <a:rPr lang="en-US" dirty="0" smtClean="0"/>
              <a:t>Subject to change, will keep you updated</a:t>
            </a:r>
          </a:p>
          <a:p>
            <a:r>
              <a:rPr lang="en-US" dirty="0" smtClean="0"/>
              <a:t>4</a:t>
            </a:r>
            <a:r>
              <a:rPr lang="en-US" baseline="30000" dirty="0" smtClean="0"/>
              <a:t>th</a:t>
            </a:r>
            <a:r>
              <a:rPr lang="en-US" dirty="0" smtClean="0"/>
              <a:t> Floor-TRIAL Lab</a:t>
            </a:r>
          </a:p>
          <a:p>
            <a:pPr lvl="1"/>
            <a:r>
              <a:rPr lang="en-US" dirty="0" smtClean="0"/>
              <a:t>Closed toed shoes</a:t>
            </a:r>
          </a:p>
          <a:p>
            <a:pPr lvl="1"/>
            <a:r>
              <a:rPr lang="en-US" dirty="0" smtClean="0"/>
              <a:t>Safety Glasses (provided)</a:t>
            </a:r>
          </a:p>
          <a:p>
            <a:pPr lvl="1"/>
            <a:r>
              <a:rPr lang="en-US" dirty="0" smtClean="0"/>
              <a:t>Gloves (when required)</a:t>
            </a:r>
            <a:endParaRPr lang="en-US" dirty="0"/>
          </a:p>
        </p:txBody>
      </p:sp>
    </p:spTree>
    <p:extLst>
      <p:ext uri="{BB962C8B-B14F-4D97-AF65-F5344CB8AC3E}">
        <p14:creationId xmlns:p14="http://schemas.microsoft.com/office/powerpoint/2010/main" val="135198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861" y="2129051"/>
            <a:ext cx="6683993" cy="3785652"/>
          </a:xfrm>
          <a:prstGeom prst="rect">
            <a:avLst/>
          </a:prstGeom>
          <a:noFill/>
        </p:spPr>
        <p:txBody>
          <a:bodyPr wrap="square" rtlCol="0">
            <a:spAutoFit/>
          </a:bodyPr>
          <a:lstStyle/>
          <a:p>
            <a:pPr algn="ctr"/>
            <a:r>
              <a:rPr lang="en-US" sz="4800" b="1" dirty="0" smtClean="0"/>
              <a:t>Follow instructor’s directions and the written safety precautions in the lab manual</a:t>
            </a:r>
            <a:endParaRPr lang="en-US" sz="4800" b="1" dirty="0"/>
          </a:p>
        </p:txBody>
      </p:sp>
      <p:sp>
        <p:nvSpPr>
          <p:cNvPr id="5" name="Title 1"/>
          <p:cNvSpPr>
            <a:spLocks noGrp="1"/>
          </p:cNvSpPr>
          <p:nvPr>
            <p:ph type="title"/>
          </p:nvPr>
        </p:nvSpPr>
        <p:spPr>
          <a:xfrm>
            <a:off x="274320" y="722748"/>
            <a:ext cx="6896534" cy="563106"/>
          </a:xfrm>
        </p:spPr>
        <p:txBody>
          <a:bodyPr>
            <a:noAutofit/>
          </a:bodyPr>
          <a:lstStyle/>
          <a:p>
            <a:r>
              <a:rPr lang="en-US" b="1" dirty="0" smtClean="0"/>
              <a:t>Laboratory safety</a:t>
            </a:r>
            <a:endParaRPr lang="en-US" b="1" dirty="0"/>
          </a:p>
        </p:txBody>
      </p:sp>
      <p:pic>
        <p:nvPicPr>
          <p:cNvPr id="4100" name="Picture 4" descr="https://pixabay.com/static/uploads/photo/2014/04/03/00/29/exclamation-mark-308416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455" y="1661774"/>
            <a:ext cx="1988185" cy="1985079"/>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79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 y="1889760"/>
            <a:ext cx="6350000" cy="2123440"/>
          </a:xfrm>
        </p:spPr>
        <p:txBody>
          <a:bodyPr>
            <a:normAutofit/>
          </a:bodyPr>
          <a:lstStyle/>
          <a:p>
            <a:pPr marL="0" indent="0">
              <a:spcAft>
                <a:spcPts val="1200"/>
              </a:spcAft>
              <a:buNone/>
            </a:pPr>
            <a:endParaRPr lang="en-US" sz="2800" dirty="0" smtClean="0"/>
          </a:p>
          <a:p>
            <a:pPr>
              <a:spcAft>
                <a:spcPts val="1200"/>
              </a:spcAft>
            </a:pPr>
            <a:r>
              <a:rPr lang="en-US" sz="2800" dirty="0" smtClean="0"/>
              <a:t>You are REQUIRED to know the lab procedures before coming to the lab – Accuracy is a must!</a:t>
            </a:r>
          </a:p>
        </p:txBody>
      </p:sp>
      <p:sp>
        <p:nvSpPr>
          <p:cNvPr id="4" name="Title 1"/>
          <p:cNvSpPr>
            <a:spLocks noGrp="1"/>
          </p:cNvSpPr>
          <p:nvPr>
            <p:ph type="title"/>
          </p:nvPr>
        </p:nvSpPr>
        <p:spPr>
          <a:xfrm>
            <a:off x="274320" y="722748"/>
            <a:ext cx="6896534" cy="563106"/>
          </a:xfrm>
        </p:spPr>
        <p:txBody>
          <a:bodyPr>
            <a:noAutofit/>
          </a:bodyPr>
          <a:lstStyle/>
          <a:p>
            <a:r>
              <a:rPr lang="en-US" b="1" dirty="0" smtClean="0"/>
              <a:t>Laboratory procedures</a:t>
            </a:r>
            <a:endParaRPr lang="en-US" b="1" dirty="0"/>
          </a:p>
        </p:txBody>
      </p:sp>
      <p:pic>
        <p:nvPicPr>
          <p:cNvPr id="5128" name="Picture 8" descr="http://www.gogps.com.au/images/accur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615" y="1645920"/>
            <a:ext cx="2028825" cy="206282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32080" y="4013200"/>
            <a:ext cx="8077200" cy="4094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2800" dirty="0" smtClean="0"/>
              <a:t>Pre-Lab Exercise – turned in at the beginning of the lab to receive credit</a:t>
            </a:r>
          </a:p>
          <a:p>
            <a:pPr marL="974725" lvl="1">
              <a:spcAft>
                <a:spcPts val="1200"/>
              </a:spcAft>
            </a:pPr>
            <a:r>
              <a:rPr lang="en-US" sz="2400" b="1" dirty="0" smtClean="0">
                <a:solidFill>
                  <a:schemeClr val="bg1"/>
                </a:solidFill>
              </a:rPr>
              <a:t>Scores &gt;3 out of 5 = 20% reduction </a:t>
            </a:r>
          </a:p>
          <a:p>
            <a:pPr marL="4763" lvl="1" indent="0">
              <a:buNone/>
            </a:pPr>
            <a:endParaRPr lang="en-US" sz="2400" b="1" dirty="0" smtClean="0">
              <a:solidFill>
                <a:schemeClr val="bg1"/>
              </a:solidFill>
            </a:endParaRPr>
          </a:p>
        </p:txBody>
      </p:sp>
    </p:spTree>
    <p:extLst>
      <p:ext uri="{BB962C8B-B14F-4D97-AF65-F5344CB8AC3E}">
        <p14:creationId xmlns:p14="http://schemas.microsoft.com/office/powerpoint/2010/main" val="417045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 y="722748"/>
            <a:ext cx="6896534" cy="563106"/>
          </a:xfrm>
        </p:spPr>
        <p:txBody>
          <a:bodyPr>
            <a:noAutofit/>
          </a:bodyPr>
          <a:lstStyle/>
          <a:p>
            <a:r>
              <a:rPr lang="en-US" b="1" dirty="0" smtClean="0"/>
              <a:t>Laboratory reports</a:t>
            </a:r>
            <a:endParaRPr lang="en-US" b="1" dirty="0"/>
          </a:p>
        </p:txBody>
      </p:sp>
      <p:sp>
        <p:nvSpPr>
          <p:cNvPr id="5" name="Content Placeholder 2"/>
          <p:cNvSpPr>
            <a:spLocks noGrp="1"/>
          </p:cNvSpPr>
          <p:nvPr>
            <p:ph idx="1"/>
          </p:nvPr>
        </p:nvSpPr>
        <p:spPr>
          <a:xfrm>
            <a:off x="609600" y="1920240"/>
            <a:ext cx="7142480" cy="2702560"/>
          </a:xfrm>
        </p:spPr>
        <p:txBody>
          <a:bodyPr>
            <a:normAutofit/>
          </a:bodyPr>
          <a:lstStyle/>
          <a:p>
            <a:r>
              <a:rPr lang="en-US" sz="2800" dirty="0" smtClean="0"/>
              <a:t>Due at the beginning of the following lab</a:t>
            </a:r>
          </a:p>
          <a:p>
            <a:pPr lvl="1">
              <a:spcAft>
                <a:spcPts val="1200"/>
              </a:spcAft>
            </a:pPr>
            <a:r>
              <a:rPr lang="en-US" sz="2400" b="1" dirty="0" smtClean="0">
                <a:solidFill>
                  <a:schemeClr val="bg1"/>
                </a:solidFill>
              </a:rPr>
              <a:t>Late reports – up to 1 week late- 50% penalty; after 1 week no credit</a:t>
            </a:r>
          </a:p>
          <a:p>
            <a:pPr marL="228600" lvl="1"/>
            <a:r>
              <a:rPr lang="en-US" sz="2800" dirty="0" smtClean="0"/>
              <a:t>No make-up labs</a:t>
            </a:r>
            <a:endParaRPr lang="en-US" sz="2800" dirty="0"/>
          </a:p>
          <a:p>
            <a:pPr marL="690563" lvl="1">
              <a:spcAft>
                <a:spcPts val="1200"/>
              </a:spcAft>
            </a:pPr>
            <a:r>
              <a:rPr lang="en-US" sz="2400" b="1" dirty="0" smtClean="0">
                <a:solidFill>
                  <a:schemeClr val="bg1"/>
                </a:solidFill>
              </a:rPr>
              <a:t>NO LAB, NO REPORT</a:t>
            </a:r>
          </a:p>
        </p:txBody>
      </p:sp>
      <p:pic>
        <p:nvPicPr>
          <p:cNvPr id="6146" name="Picture 2" descr="https://pscacademicsuccess.files.wordpress.com/2015/04/lab.jpg?w=354"/>
          <p:cNvPicPr>
            <a:picLocks noChangeAspect="1" noChangeArrowheads="1"/>
          </p:cNvPicPr>
          <p:nvPr/>
        </p:nvPicPr>
        <p:blipFill rotWithShape="1">
          <a:blip r:embed="rId2">
            <a:extLst>
              <a:ext uri="{28A0092B-C50C-407E-A947-70E740481C1C}">
                <a14:useLocalDpi xmlns:a14="http://schemas.microsoft.com/office/drawing/2010/main" val="0"/>
              </a:ext>
            </a:extLst>
          </a:blip>
          <a:srcRect b="14600"/>
          <a:stretch/>
        </p:blipFill>
        <p:spPr bwMode="auto">
          <a:xfrm>
            <a:off x="5233035" y="3125470"/>
            <a:ext cx="3371850" cy="1968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257186"/>
            <a:ext cx="7129780" cy="1200329"/>
          </a:xfrm>
          <a:prstGeom prst="rect">
            <a:avLst/>
          </a:prstGeom>
          <a:noFill/>
        </p:spPr>
        <p:txBody>
          <a:bodyPr wrap="square" rtlCol="0">
            <a:spAutoFit/>
          </a:bodyPr>
          <a:lstStyle/>
          <a:p>
            <a:pPr algn="ctr"/>
            <a:r>
              <a:rPr lang="en-US" sz="3600" b="1" u="sng" dirty="0" smtClean="0">
                <a:effectLst>
                  <a:outerShdw blurRad="38100" dist="38100" dir="2700000" algn="tl">
                    <a:srgbClr val="000000">
                      <a:alpha val="43137"/>
                    </a:srgbClr>
                  </a:outerShdw>
                </a:effectLst>
              </a:rPr>
              <a:t>DO NOT</a:t>
            </a:r>
            <a:r>
              <a:rPr lang="en-US" sz="3600" b="1" dirty="0" smtClean="0"/>
              <a:t> SUBMIT A HANDWRITTEN LAB REPORT!!!</a:t>
            </a:r>
            <a:endParaRPr lang="en-US" sz="3600" b="1" dirty="0"/>
          </a:p>
        </p:txBody>
      </p:sp>
    </p:spTree>
    <p:extLst>
      <p:ext uri="{BB962C8B-B14F-4D97-AF65-F5344CB8AC3E}">
        <p14:creationId xmlns:p14="http://schemas.microsoft.com/office/powerpoint/2010/main" val="340757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222490"/>
            <a:ext cx="7482840" cy="528247"/>
          </a:xfrm>
        </p:spPr>
        <p:txBody>
          <a:bodyPr>
            <a:normAutofit/>
          </a:bodyPr>
          <a:lstStyle/>
          <a:p>
            <a:r>
              <a:rPr lang="en-US" sz="2800" dirty="0" smtClean="0"/>
              <a:t>Lab constitutes 25% of your semester grade</a:t>
            </a:r>
            <a:endParaRPr lang="en-US" sz="2800" dirty="0"/>
          </a:p>
        </p:txBody>
      </p:sp>
      <p:sp>
        <p:nvSpPr>
          <p:cNvPr id="4" name="Title 1"/>
          <p:cNvSpPr>
            <a:spLocks noGrp="1"/>
          </p:cNvSpPr>
          <p:nvPr>
            <p:ph type="title"/>
          </p:nvPr>
        </p:nvSpPr>
        <p:spPr>
          <a:xfrm>
            <a:off x="274320" y="722748"/>
            <a:ext cx="6896534" cy="563106"/>
          </a:xfrm>
        </p:spPr>
        <p:txBody>
          <a:bodyPr>
            <a:noAutofit/>
          </a:bodyPr>
          <a:lstStyle/>
          <a:p>
            <a:r>
              <a:rPr lang="en-US" b="1" dirty="0" smtClean="0"/>
              <a:t>Grading system</a:t>
            </a:r>
            <a:endParaRPr lang="en-US" b="1" dirty="0"/>
          </a:p>
        </p:txBody>
      </p:sp>
      <p:sp>
        <p:nvSpPr>
          <p:cNvPr id="5" name="Content Placeholder 2"/>
          <p:cNvSpPr txBox="1">
            <a:spLocks/>
          </p:cNvSpPr>
          <p:nvPr/>
        </p:nvSpPr>
        <p:spPr>
          <a:xfrm>
            <a:off x="2103121" y="2860039"/>
            <a:ext cx="5836920" cy="2372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Weekly lab reports		235 pts</a:t>
            </a:r>
          </a:p>
          <a:p>
            <a:r>
              <a:rPr lang="en-US" dirty="0" smtClean="0"/>
              <a:t>Pre-Lab Exercises			  60 pts</a:t>
            </a:r>
          </a:p>
          <a:p>
            <a:r>
              <a:rPr lang="en-US" dirty="0" smtClean="0"/>
              <a:t>Lab Final				</a:t>
            </a:r>
            <a:r>
              <a:rPr lang="en-US" u="sng" dirty="0" smtClean="0"/>
              <a:t>  75 pts</a:t>
            </a:r>
          </a:p>
          <a:p>
            <a:pPr marL="0" indent="0">
              <a:buNone/>
            </a:pPr>
            <a:r>
              <a:rPr lang="en-US" dirty="0" smtClean="0"/>
              <a:t>					300 pts</a:t>
            </a:r>
            <a:endParaRPr lang="en-US" dirty="0"/>
          </a:p>
        </p:txBody>
      </p:sp>
      <p:pic>
        <p:nvPicPr>
          <p:cNvPr id="7174" name="Picture 6" descr="http://www.clipartkid.com/images/46/iteach-icoach-iblog-five-reasons-why-you-should-stop-grading-nUulFD-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33" y="4938027"/>
            <a:ext cx="2641599" cy="17525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mrmatera.com/wp-content/uploads/2012/11/logo.gif"/>
          <p:cNvPicPr>
            <a:picLocks noChangeAspect="1" noChangeArrowheads="1"/>
          </p:cNvPicPr>
          <p:nvPr/>
        </p:nvPicPr>
        <p:blipFill rotWithShape="1">
          <a:blip r:embed="rId3">
            <a:extLst>
              <a:ext uri="{28A0092B-C50C-407E-A947-70E740481C1C}">
                <a14:useLocalDpi xmlns:a14="http://schemas.microsoft.com/office/drawing/2010/main" val="0"/>
              </a:ext>
            </a:extLst>
          </a:blip>
          <a:srcRect t="26667" b="24800"/>
          <a:stretch/>
        </p:blipFill>
        <p:spPr bwMode="auto">
          <a:xfrm rot="1354840">
            <a:off x="1545455" y="4808022"/>
            <a:ext cx="2096663" cy="8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83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2223</TotalTime>
  <Words>1034</Words>
  <Application>Microsoft Office PowerPoint</Application>
  <PresentationFormat>On-screen Show (4:3)</PresentationFormat>
  <Paragraphs>316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Trebuchet MS</vt:lpstr>
      <vt:lpstr>Berlin</vt:lpstr>
      <vt:lpstr>Soil Nutrient Management SOIL 4234</vt:lpstr>
      <vt:lpstr>SOIL 4234: Soil Nutrient Management </vt:lpstr>
      <vt:lpstr>Objectives</vt:lpstr>
      <vt:lpstr>Laboratory safety</vt:lpstr>
      <vt:lpstr>Lab Safety</vt:lpstr>
      <vt:lpstr>Laboratory safety</vt:lpstr>
      <vt:lpstr>Laboratory procedures</vt:lpstr>
      <vt:lpstr>Laboratory reports</vt:lpstr>
      <vt:lpstr>Grading system</vt:lpstr>
      <vt:lpstr>Academic Dishonesty</vt:lpstr>
      <vt:lpstr>Laboratory Schedule</vt:lpstr>
      <vt:lpstr>Laboratory Schedule</vt:lpstr>
      <vt:lpstr>PowerPoint Presentation</vt:lpstr>
      <vt:lpstr>Chemistry Review Exercise</vt:lpstr>
      <vt:lpstr>PowerPoint Presentation</vt:lpstr>
      <vt:lpstr>Binary compounds</vt:lpstr>
      <vt:lpstr>Nomenclature of Compounds</vt:lpstr>
      <vt:lpstr>Ternary compounds</vt:lpstr>
      <vt:lpstr>Chemical formula</vt:lpstr>
      <vt:lpstr>Molecular weight (1)</vt:lpstr>
      <vt:lpstr>Equivalent weight (1)</vt:lpstr>
      <vt:lpstr>Percent material (2)</vt:lpstr>
      <vt:lpstr>Number of ions in an acre (3)</vt:lpstr>
      <vt:lpstr>pH average (5)</vt:lpstr>
      <vt:lpstr>No. 6</vt:lpstr>
      <vt:lpstr>Titration</vt:lpstr>
      <vt:lpstr>No. of grams compound (8)</vt:lpstr>
      <vt:lpstr>Calculating no. of g for a solution (9)</vt:lpstr>
      <vt:lpstr>Oxidation state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Nutrient Management SOIL 4234</dc:title>
  <dc:creator>Unknown</dc:creator>
  <cp:lastModifiedBy>Reed, Vaughn</cp:lastModifiedBy>
  <cp:revision>79</cp:revision>
  <dcterms:created xsi:type="dcterms:W3CDTF">2016-08-12T16:35:55Z</dcterms:created>
  <dcterms:modified xsi:type="dcterms:W3CDTF">2019-08-21T18:06:38Z</dcterms:modified>
</cp:coreProperties>
</file>