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WnDgtDcZfJRk7Mxwmkf5/JWcY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6619244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>
            <a:off x="1447800" y="3771174"/>
            <a:ext cx="5459737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 b="0" i="0" cap="small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2"/>
          </p:nvPr>
        </p:nvSpPr>
        <p:spPr>
          <a:xfrm>
            <a:off x="866216" y="4350657"/>
            <a:ext cx="66192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40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6" name="Google Shape;96;p40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50"/>
              <a:buFont typeface="Century Gothic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489347" y="2667000"/>
            <a:ext cx="21955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3"/>
          </p:nvPr>
        </p:nvSpPr>
        <p:spPr>
          <a:xfrm>
            <a:off x="2912745" y="1981200"/>
            <a:ext cx="22021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4"/>
          </p:nvPr>
        </p:nvSpPr>
        <p:spPr>
          <a:xfrm>
            <a:off x="2904829" y="2667000"/>
            <a:ext cx="2210096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body" idx="5"/>
          </p:nvPr>
        </p:nvSpPr>
        <p:spPr>
          <a:xfrm>
            <a:off x="5343525" y="1981200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body" idx="6"/>
          </p:nvPr>
        </p:nvSpPr>
        <p:spPr>
          <a:xfrm>
            <a:off x="5343525" y="2667000"/>
            <a:ext cx="2199085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111" name="Google Shape;111;p42"/>
          <p:cNvCxnSpPr/>
          <p:nvPr/>
        </p:nvCxnSpPr>
        <p:spPr>
          <a:xfrm>
            <a:off x="279460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42"/>
          <p:cNvCxnSpPr/>
          <p:nvPr/>
        </p:nvCxnSpPr>
        <p:spPr>
          <a:xfrm>
            <a:off x="522167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42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50"/>
              <a:buFont typeface="Century Gothic"/>
              <a:buNone/>
              <a:defRPr sz="3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19" name="Google Shape;119;p43"/>
          <p:cNvSpPr>
            <a:spLocks noGrp="1"/>
          </p:cNvSpPr>
          <p:nvPr>
            <p:ph type="pic" idx="2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43"/>
          <p:cNvSpPr txBox="1">
            <a:spLocks noGrp="1"/>
          </p:cNvSpPr>
          <p:nvPr>
            <p:ph type="body" idx="3"/>
          </p:nvPr>
        </p:nvSpPr>
        <p:spPr>
          <a:xfrm>
            <a:off x="489347" y="4827212"/>
            <a:ext cx="220503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body" idx="4"/>
          </p:nvPr>
        </p:nvSpPr>
        <p:spPr>
          <a:xfrm>
            <a:off x="2917032" y="4250949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43"/>
          <p:cNvSpPr>
            <a:spLocks noGrp="1"/>
          </p:cNvSpPr>
          <p:nvPr>
            <p:ph type="pic" idx="5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43"/>
          <p:cNvSpPr txBox="1">
            <a:spLocks noGrp="1"/>
          </p:cNvSpPr>
          <p:nvPr>
            <p:ph type="body" idx="6"/>
          </p:nvPr>
        </p:nvSpPr>
        <p:spPr>
          <a:xfrm>
            <a:off x="2916016" y="4827211"/>
            <a:ext cx="2200805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24" name="Google Shape;124;p43"/>
          <p:cNvSpPr txBox="1">
            <a:spLocks noGrp="1"/>
          </p:cNvSpPr>
          <p:nvPr>
            <p:ph type="body" idx="7"/>
          </p:nvPr>
        </p:nvSpPr>
        <p:spPr>
          <a:xfrm>
            <a:off x="5343525" y="4250949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43"/>
          <p:cNvSpPr>
            <a:spLocks noGrp="1"/>
          </p:cNvSpPr>
          <p:nvPr>
            <p:ph type="pic" idx="8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43"/>
          <p:cNvSpPr txBox="1">
            <a:spLocks noGrp="1"/>
          </p:cNvSpPr>
          <p:nvPr>
            <p:ph type="body" idx="9"/>
          </p:nvPr>
        </p:nvSpPr>
        <p:spPr>
          <a:xfrm>
            <a:off x="5343432" y="4827209"/>
            <a:ext cx="220199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127" name="Google Shape;127;p43"/>
          <p:cNvCxnSpPr/>
          <p:nvPr/>
        </p:nvCxnSpPr>
        <p:spPr>
          <a:xfrm>
            <a:off x="2794607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43"/>
          <p:cNvCxnSpPr/>
          <p:nvPr/>
        </p:nvCxnSpPr>
        <p:spPr>
          <a:xfrm>
            <a:off x="522167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43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body" idx="1"/>
          </p:nvPr>
        </p:nvSpPr>
        <p:spPr>
          <a:xfrm rot="5400000">
            <a:off x="2084696" y="795706"/>
            <a:ext cx="4195481" cy="670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 rot="5400000">
            <a:off x="3972322" y="2686051"/>
            <a:ext cx="5826125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 rot="5400000">
            <a:off x="588567" y="788195"/>
            <a:ext cx="5368924" cy="556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1" name="Google Shape;141;p45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27485" y="2060576"/>
            <a:ext cx="3297254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240870" y="2056093"/>
            <a:ext cx="3297256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5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2"/>
          </p:nvPr>
        </p:nvSpPr>
        <p:spPr>
          <a:xfrm>
            <a:off x="827485" y="2514600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3"/>
          </p:nvPr>
        </p:nvSpPr>
        <p:spPr>
          <a:xfrm>
            <a:off x="4240872" y="1905000"/>
            <a:ext cx="32972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999999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4"/>
          </p:nvPr>
        </p:nvSpPr>
        <p:spPr>
          <a:xfrm>
            <a:off x="4240872" y="2514600"/>
            <a:ext cx="3297254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3588462" y="1447800"/>
            <a:ext cx="389699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04800" algn="l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500"/>
            </a:lvl1pPr>
            <a:lvl2pPr marL="914400" lvl="1" indent="-297180" algn="l">
              <a:spcBef>
                <a:spcPts val="750"/>
              </a:spcBef>
              <a:spcAft>
                <a:spcPts val="0"/>
              </a:spcAft>
              <a:buSzPts val="1080"/>
              <a:buChar char="►"/>
              <a:defRPr sz="1350"/>
            </a:lvl2pPr>
            <a:lvl3pPr marL="1371600" lvl="2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3pPr>
            <a:lvl4pPr marL="1828800" lvl="3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4pPr>
            <a:lvl5pPr marL="2286000" lvl="4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5pPr>
            <a:lvl6pPr marL="2743200" lvl="5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6pPr>
            <a:lvl7pPr marL="3200400" lvl="6" indent="-281939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7pPr>
            <a:lvl8pPr marL="3657600" lvl="7" indent="-281940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8pPr>
            <a:lvl9pPr marL="4114800" lvl="8" indent="-281940" algn="l">
              <a:spcBef>
                <a:spcPts val="750"/>
              </a:spcBef>
              <a:spcAft>
                <a:spcPts val="0"/>
              </a:spcAft>
              <a:buSzPts val="840"/>
              <a:buChar char="►"/>
              <a:defRPr sz="1050"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2"/>
          </p:nvPr>
        </p:nvSpPr>
        <p:spPr>
          <a:xfrm>
            <a:off x="866215" y="3129281"/>
            <a:ext cx="2550797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866216" y="3657600"/>
            <a:ext cx="38137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>
            <a:spLocks noGrp="1"/>
          </p:cNvSpPr>
          <p:nvPr>
            <p:ph type="pic" idx="2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866217" y="5367325"/>
            <a:ext cx="661924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8"/>
          <p:cNvPicPr preferRelativeResize="0"/>
          <p:nvPr/>
        </p:nvPicPr>
        <p:blipFill rotWithShape="1">
          <a:blip r:embed="rId19">
            <a:alphaModFix/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8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>
            <a:gsLst>
              <a:gs pos="0">
                <a:srgbClr val="666666">
                  <a:alpha val="6666"/>
                </a:srgbClr>
              </a:gs>
              <a:gs pos="36000">
                <a:srgbClr val="666666">
                  <a:alpha val="5882"/>
                </a:srgbClr>
              </a:gs>
              <a:gs pos="69000">
                <a:srgbClr val="666666">
                  <a:alpha val="0"/>
                </a:srgbClr>
              </a:gs>
              <a:gs pos="100000">
                <a:srgbClr val="6666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28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8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50"/>
              <a:buFont typeface="Century Gothic"/>
              <a:buNone/>
              <a:defRPr sz="31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oto Sans Symbols"/>
              <a:buChar char="►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180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1080"/>
              <a:buFont typeface="Noto Sans Symbols"/>
              <a:buChar char="►"/>
              <a:defRPr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560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1939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1939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1939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1939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1940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1940" algn="l" rtl="0">
              <a:spcBef>
                <a:spcPts val="750"/>
              </a:spcBef>
              <a:spcAft>
                <a:spcPts val="0"/>
              </a:spcAft>
              <a:buClr>
                <a:srgbClr val="999999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764405" y="5952762"/>
            <a:ext cx="1326795" cy="7894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655320" y="2802466"/>
            <a:ext cx="7049347" cy="341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Seventeen essential nutrients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C, H and O – Photosynthesis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All remaining are absorbed by plant roots (soil)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If insufficient, can limit or end plant growth, decrease yield, lower profits…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If excessive, may limit or end plant development, decrease profits and increase environment risks</a:t>
            </a:r>
            <a:endParaRPr/>
          </a:p>
          <a:p>
            <a:pPr marL="257175" lvl="0" indent="-1809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695892" y="2189589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Fertilizer Recommendation 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95817" y="2061283"/>
            <a:ext cx="9124384" cy="27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 we recommend fertilizer by utilizing a soil extractant P values?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EBE6"/>
              </a:buClr>
              <a:buSzPct val="100000"/>
              <a:buFont typeface="Arial"/>
              <a:buNone/>
            </a:pPr>
            <a:r>
              <a:rPr lang="en-US" sz="2400" b="1">
                <a:solidFill>
                  <a:srgbClr val="E9EBE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lot of research!!!</a:t>
            </a:r>
            <a:endParaRPr/>
          </a:p>
          <a:p>
            <a:pPr marL="514350" marR="0" lvl="0" indent="-5143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EBE6"/>
              </a:buClr>
              <a:buSzPct val="100000"/>
              <a:buFont typeface="Arial"/>
              <a:buAutoNum type="romanLcPeriod"/>
            </a:pPr>
            <a:r>
              <a:rPr lang="en-US" sz="2400" b="1">
                <a:solidFill>
                  <a:srgbClr val="E9EBE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Correlation – Selecting soil test (method of extraction)</a:t>
            </a:r>
            <a:endParaRPr/>
          </a:p>
          <a:p>
            <a:pPr marL="514350" marR="0" lvl="0" indent="-5143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EBE6"/>
              </a:buClr>
              <a:buSzPct val="100000"/>
              <a:buFont typeface="Arial"/>
              <a:buAutoNum type="romanLcPeriod"/>
            </a:pPr>
            <a:r>
              <a:rPr lang="en-US" sz="2400" b="1">
                <a:solidFill>
                  <a:srgbClr val="E9EBE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Calibration – Response to applied fertilizer at any soil level</a:t>
            </a:r>
            <a:endParaRPr/>
          </a:p>
          <a:p>
            <a:pPr marL="514350" marR="0" lvl="0" indent="-5143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EBE6"/>
              </a:buClr>
              <a:buSzPct val="100000"/>
              <a:buFont typeface="Arial"/>
              <a:buAutoNum type="romanLcPeriod"/>
            </a:pPr>
            <a:r>
              <a:rPr lang="en-US" sz="2400" b="1">
                <a:solidFill>
                  <a:srgbClr val="E9EBE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Interpolation (recommendation) -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Correlation</a:t>
            </a:r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95817" y="2061283"/>
            <a:ext cx="9124384" cy="27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95817" y="1984713"/>
            <a:ext cx="874338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 between </a:t>
            </a:r>
            <a:r>
              <a:rPr lang="en-US" sz="2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 uptake 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a nutrient or </a:t>
            </a:r>
            <a:r>
              <a:rPr lang="en-US" sz="2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yield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the amount of nutrient extracted by a particular soil test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Several soil types and nutrient range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Greenhouse (immobiles) and field trials (mobiles)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Correlation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95817" y="2061283"/>
            <a:ext cx="9124384" cy="27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95817" y="1984713"/>
            <a:ext cx="874338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473" y="3033712"/>
            <a:ext cx="54483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386" y="2201507"/>
            <a:ext cx="5840474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Calibration</a:t>
            </a:r>
            <a:endParaRPr/>
          </a:p>
        </p:txBody>
      </p:sp>
      <p:sp>
        <p:nvSpPr>
          <p:cNvPr id="251" name="Google Shape;251;p14"/>
          <p:cNvSpPr txBox="1"/>
          <p:nvPr/>
        </p:nvSpPr>
        <p:spPr>
          <a:xfrm>
            <a:off x="95817" y="2061283"/>
            <a:ext cx="9124384" cy="27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95817" y="1984713"/>
            <a:ext cx="874338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95817" y="1984713"/>
            <a:ext cx="874338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95817" y="1984713"/>
            <a:ext cx="874338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to crop response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in a easy way to be understood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Simplify fertilizer recommendations by placing soil in categories of response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Calibration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5" y="1982038"/>
            <a:ext cx="7429500" cy="487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3391" y="102883"/>
            <a:ext cx="5834782" cy="576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Fertilizer Recommendation 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110" y="2061713"/>
            <a:ext cx="5938706" cy="446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How about K?</a:t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95817" y="1984713"/>
            <a:ext cx="87433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OKlahoma, M3 is utilized – ICP-OES</a:t>
            </a:r>
            <a:endParaRPr/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842" y="2754672"/>
            <a:ext cx="5702060" cy="38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>
            <a:spLocks noGrp="1"/>
          </p:cNvSpPr>
          <p:nvPr>
            <p:ph type="title"/>
          </p:nvPr>
        </p:nvSpPr>
        <p:spPr>
          <a:xfrm>
            <a:off x="307351" y="701470"/>
            <a:ext cx="736153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Mehlich 1 – 1953 – P, K, Ca, and Mg</a:t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95817" y="1984713"/>
            <a:ext cx="874338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water 20 L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83 ml of HCl (0.05 M) (strong acid)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 ml of H2SO4 (0.0125) (strong acid)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 approx. 1.2 (</a:t>
            </a:r>
            <a: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 acidic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– not good correlation between extracted P and plant growth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several soil types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M1 was not dissolving bioavailable P associated with Al – Heavy texture soils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Mehlich 3 – 1984 - NC</a:t>
            </a:r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95817" y="1984713"/>
            <a:ext cx="874338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Ammonium Fluoride was added – To dissolve bioavailable P associated with Al in solution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Acetic acid was added as a pH buffer – to prevent (CaF</a:t>
            </a:r>
            <a:r>
              <a:rPr lang="en-US" sz="2800" baseline="-25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P resorbing in high pH soils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Ammonium Nitrate – NH4 – Ca, Mg, K.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EDTA (chelate) – Cu, Mn, Zn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about M2 – HCl and no EDTA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ICP – OES</a:t>
            </a:r>
            <a:endParaRPr/>
          </a:p>
        </p:txBody>
      </p:sp>
      <p:pic>
        <p:nvPicPr>
          <p:cNvPr id="311" name="Google Shape;3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136" y="2254549"/>
            <a:ext cx="714375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 txBox="1"/>
          <p:nvPr/>
        </p:nvSpPr>
        <p:spPr>
          <a:xfrm>
            <a:off x="897146" y="4641011"/>
            <a:ext cx="8367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Universal extractant!!!</a:t>
            </a:r>
            <a:endParaRPr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655320" y="2802466"/>
            <a:ext cx="7049347" cy="341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Human management in agriculture 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High yields 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Harvest grains and/or biomass – removal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Supplemental nutrients may be required for optimize growth – high yields</a:t>
            </a:r>
            <a:endParaRPr/>
          </a:p>
          <a:p>
            <a:pPr marL="257175" lvl="0" indent="-1809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/>
          </a:p>
        </p:txBody>
      </p:sp>
      <p:sp>
        <p:nvSpPr>
          <p:cNvPr id="164" name="Google Shape;164;p3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695892" y="2189589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ICP – OES</a:t>
            </a:r>
            <a:endParaRPr/>
          </a:p>
        </p:txBody>
      </p: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936" y="3930689"/>
            <a:ext cx="4886779" cy="274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848" y="1275278"/>
            <a:ext cx="3970695" cy="244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715" y="585607"/>
            <a:ext cx="3838575" cy="5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ICP – OES - Phosphorus</a:t>
            </a:r>
            <a:endParaRPr/>
          </a:p>
        </p:txBody>
      </p:sp>
      <p:pic>
        <p:nvPicPr>
          <p:cNvPr id="326" name="Google Shape;3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53" y="1730396"/>
            <a:ext cx="7267575" cy="351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5"/>
          <p:cNvSpPr txBox="1"/>
          <p:nvPr/>
        </p:nvSpPr>
        <p:spPr>
          <a:xfrm>
            <a:off x="1031443" y="5471770"/>
            <a:ext cx="6386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= ax +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Intensity = (ppm x 8863.8) + 1252.2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ICP – OES - Potassium</a:t>
            </a:r>
            <a:endParaRPr/>
          </a:p>
        </p:txBody>
      </p:sp>
      <p:pic>
        <p:nvPicPr>
          <p:cNvPr id="333" name="Google Shape;3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339" y="1035492"/>
            <a:ext cx="5699459" cy="40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6"/>
          <p:cNvSpPr txBox="1"/>
          <p:nvPr/>
        </p:nvSpPr>
        <p:spPr>
          <a:xfrm>
            <a:off x="1031443" y="5471770"/>
            <a:ext cx="63861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= ax +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Intensity = ppm x 3351  + 13427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539" y="209321"/>
            <a:ext cx="4584589" cy="2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6539" y="3550147"/>
            <a:ext cx="4584589" cy="275563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/>
          <p:nvPr/>
        </p:nvSpPr>
        <p:spPr>
          <a:xfrm>
            <a:off x="953588" y="4302259"/>
            <a:ext cx="199861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STK	K needed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	120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	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125	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	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250	0</a:t>
            </a:r>
            <a:endParaRPr/>
          </a:p>
        </p:txBody>
      </p:sp>
      <p:sp>
        <p:nvSpPr>
          <p:cNvPr id="342" name="Google Shape;342;p27"/>
          <p:cNvSpPr/>
          <p:nvPr/>
        </p:nvSpPr>
        <p:spPr>
          <a:xfrm>
            <a:off x="953588" y="709973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STP	P needed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	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	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	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	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65	0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4792980" y="2913753"/>
            <a:ext cx="1798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STP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 rot="-5400000">
            <a:off x="2129246" y="1338526"/>
            <a:ext cx="16459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 Needed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27"/>
          <p:cNvSpPr txBox="1"/>
          <p:nvPr/>
        </p:nvSpPr>
        <p:spPr>
          <a:xfrm rot="-5400000">
            <a:off x="2251166" y="4572079"/>
            <a:ext cx="1402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needed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27"/>
          <p:cNvSpPr txBox="1"/>
          <p:nvPr/>
        </p:nvSpPr>
        <p:spPr>
          <a:xfrm>
            <a:off x="4904013" y="6370305"/>
            <a:ext cx="9296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655320" y="2802466"/>
            <a:ext cx="7049347" cy="341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Enables plants to convert solar energy into chemical 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Immobile in the soil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Deficiencies in early season (small roots, low soil pH, soil temperature…)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P fertilizers react with Fe, Al, Ca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Total soil P much lower than plant available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Extractant is necessary</a:t>
            </a:r>
            <a:endParaRPr/>
          </a:p>
          <a:p>
            <a:pPr marL="257175" lvl="0" indent="-1809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695892" y="2189589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695892" y="2189589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</a:t>
            </a: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6491" y="183598"/>
            <a:ext cx="5040497" cy="629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695892" y="2189589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</a:t>
            </a:r>
            <a:endParaRPr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8322" y="1613218"/>
            <a:ext cx="4243705" cy="500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695892" y="2189589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</a:t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23" y="2774174"/>
            <a:ext cx="6419850" cy="380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655320" y="2802466"/>
            <a:ext cx="7049347" cy="341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 b="1"/>
              <a:t>Dilute solutions of strong acids</a:t>
            </a:r>
            <a:r>
              <a:rPr lang="en-US"/>
              <a:t> such as H2SO4, HCl and HNO3 which are effective in extracting Ca-P, Fe-P and Al-P in acid and neutral soils (Mehlichs 1).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 </a:t>
            </a:r>
            <a:r>
              <a:rPr lang="en-US" b="1"/>
              <a:t>Dilute solutions of strong acids plus a complexing ion </a:t>
            </a:r>
            <a:r>
              <a:rPr lang="en-US"/>
              <a:t>such as NH4F, which are most effective in acid and neutral soils (Bray P1, Mehlich 3).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  </a:t>
            </a:r>
            <a:r>
              <a:rPr lang="en-US" b="1"/>
              <a:t>Dilute concentrations of weak acids</a:t>
            </a:r>
            <a:r>
              <a:rPr lang="en-US"/>
              <a:t> such as citric or acetic acid which are effective in extracting Ca-P and will also complex the Al ion facilitating the extraction of Al-P (Lancaster's Extractant).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-US"/>
              <a:t>  </a:t>
            </a:r>
            <a:r>
              <a:rPr lang="en-US" b="1"/>
              <a:t>Buffered Alkaline Solutions such as NaHCO3 </a:t>
            </a:r>
            <a:r>
              <a:rPr lang="en-US"/>
              <a:t>which have been most effective in predicting available P on calcareous soils high in Ca-P (Olsen's).</a:t>
            </a:r>
            <a:endParaRPr/>
          </a:p>
          <a:p>
            <a:pPr marL="257175" lvl="0" indent="-180975" algn="l" rtl="0">
              <a:spcBef>
                <a:spcPts val="75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695891" y="2189589"/>
            <a:ext cx="5417041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 extractors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695891" y="2189589"/>
            <a:ext cx="5417041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 extractors</a:t>
            </a:r>
            <a:endParaRPr/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007" y="2656876"/>
            <a:ext cx="5114925" cy="385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5012" y="6514743"/>
            <a:ext cx="4181475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/>
              <a:t>Soil Extractable Plant Nutrients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695892" y="2423233"/>
            <a:ext cx="3571240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695891" y="2189589"/>
            <a:ext cx="5417041" cy="4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Phosphorus extractors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903114" y="2831776"/>
            <a:ext cx="6953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soil extractant should we use?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2847975" y="3706275"/>
            <a:ext cx="61436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depends…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U3">
  <a:themeElements>
    <a:clrScheme name="Custom 11">
      <a:dk1>
        <a:srgbClr val="FF7300"/>
      </a:dk1>
      <a:lt1>
        <a:srgbClr val="FFFFFF"/>
      </a:lt1>
      <a:dk2>
        <a:srgbClr val="000000"/>
      </a:dk2>
      <a:lt2>
        <a:srgbClr val="FFFFFF"/>
      </a:lt2>
      <a:accent1>
        <a:srgbClr val="FF7300"/>
      </a:accent1>
      <a:accent2>
        <a:srgbClr val="FF73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On-screen Show (4:3)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Noto Sans Symbols</vt:lpstr>
      <vt:lpstr>Arial</vt:lpstr>
      <vt:lpstr>Century Gothic</vt:lpstr>
      <vt:lpstr>OSU3</vt:lpstr>
      <vt:lpstr>Soil Extractable Plant Nutrients</vt:lpstr>
      <vt:lpstr>Soil Extractable Plant Nutrients</vt:lpstr>
      <vt:lpstr>Soil Extractable Plant Nutrients</vt:lpstr>
      <vt:lpstr>Soil Extractable Plant Nutrients</vt:lpstr>
      <vt:lpstr>Soil Extractable Plant Nutrients</vt:lpstr>
      <vt:lpstr>Soil Extractable Plant Nutrients</vt:lpstr>
      <vt:lpstr>Soil Extractable Plant Nutrients</vt:lpstr>
      <vt:lpstr>Soil Extractable Plant Nutrients</vt:lpstr>
      <vt:lpstr>Soil Extractable Plant Nutrients</vt:lpstr>
      <vt:lpstr>Fertilizer Recommendation </vt:lpstr>
      <vt:lpstr>Correlation</vt:lpstr>
      <vt:lpstr>Correlation</vt:lpstr>
      <vt:lpstr>Calibration</vt:lpstr>
      <vt:lpstr>Calibration</vt:lpstr>
      <vt:lpstr>Fertilizer Recommendation </vt:lpstr>
      <vt:lpstr>How about K?</vt:lpstr>
      <vt:lpstr>Mehlich 1 – 1953 – P, K, Ca, and Mg</vt:lpstr>
      <vt:lpstr>Mehlich 3 – 1984 - NC</vt:lpstr>
      <vt:lpstr>ICP – OES</vt:lpstr>
      <vt:lpstr>ICP – OES</vt:lpstr>
      <vt:lpstr>ICP – OES - Phosphorus</vt:lpstr>
      <vt:lpstr>ICP – OES - Potassium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Extractable Plant Nutrients</dc:title>
  <dc:creator>Unknown</dc:creator>
  <cp:lastModifiedBy>Smith, Michaela</cp:lastModifiedBy>
  <cp:revision>1</cp:revision>
  <dcterms:created xsi:type="dcterms:W3CDTF">2016-10-26T16:01:21Z</dcterms:created>
  <dcterms:modified xsi:type="dcterms:W3CDTF">2021-09-22T14:12:05Z</dcterms:modified>
</cp:coreProperties>
</file>