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259" r:id="rId4"/>
    <p:sldId id="30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2" r:id="rId19"/>
    <p:sldId id="293" r:id="rId20"/>
    <p:sldId id="294" r:id="rId21"/>
    <p:sldId id="295" r:id="rId22"/>
    <p:sldId id="296" r:id="rId23"/>
    <p:sldId id="298" r:id="rId24"/>
    <p:sldId id="299" r:id="rId25"/>
    <p:sldId id="301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59A465-5F20-4541-8592-31734326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C83B7D-77DC-4DA5-9E8A-68CFE7459C2F}" type="datetimeFigureOut">
              <a:rPr lang="en-US" smtClean="0"/>
              <a:pPr/>
              <a:t>11/19/2014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Identification of Micronutrient Deficiencies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SOIL 4234 Lab </a:t>
            </a:r>
          </a:p>
          <a:p>
            <a:r>
              <a:rPr lang="en-US" sz="2400" dirty="0" smtClean="0"/>
              <a:t>Fall </a:t>
            </a:r>
            <a:r>
              <a:rPr lang="en-US" sz="2400" dirty="0" smtClean="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r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505200"/>
            <a:ext cx="4229101" cy="2819400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Corn01Z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7400" y="381000"/>
            <a:ext cx="4258210" cy="2842355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087445" y="2429845"/>
            <a:ext cx="5518484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Zinc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y01Z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3886200" cy="2594039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Whea01Z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057400"/>
            <a:ext cx="3915738" cy="2613755"/>
          </a:xfr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6087445" y="2429845"/>
            <a:ext cx="5518484" cy="59462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Zinc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03487" y="2445887"/>
            <a:ext cx="5486400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Manganese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Corn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10815" b="6860"/>
          <a:stretch/>
        </p:blipFill>
        <p:spPr>
          <a:xfrm>
            <a:off x="152400" y="228600"/>
            <a:ext cx="8229600" cy="5093477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0"/>
            <a:ext cx="8458200" cy="10334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Manganese is relatively </a:t>
            </a:r>
            <a:r>
              <a:rPr lang="en-US" sz="2000" b="1" dirty="0" smtClean="0"/>
              <a:t>immobile</a:t>
            </a:r>
            <a:r>
              <a:rPr lang="en-US" sz="2000" dirty="0" smtClean="0"/>
              <a:t> in plant, but can move in xylem sap.</a:t>
            </a:r>
          </a:p>
          <a:p>
            <a:pPr algn="l"/>
            <a:r>
              <a:rPr lang="en-US" sz="2000" dirty="0" smtClean="0"/>
              <a:t>Interveinal chlorosis, very similar to Fe, Mg, N.  </a:t>
            </a:r>
          </a:p>
          <a:p>
            <a:pPr algn="l"/>
            <a:r>
              <a:rPr lang="en-US" sz="2000" dirty="0" smtClean="0"/>
              <a:t>Severe deficiencies have brown specs and bronzing </a:t>
            </a:r>
          </a:p>
          <a:p>
            <a:pPr algn="l"/>
            <a:r>
              <a:rPr lang="en-US" sz="2000" dirty="0" smtClean="0"/>
              <a:t>Limited at high pH, Calcareous soils.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tt01M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144052" cy="2766155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Corn_At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3657599" cy="2743200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Manganese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y03M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3657600" cy="2441448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Whea01M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3657600" cy="2441448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Manganese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03487" y="2445887"/>
            <a:ext cx="5486400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Boron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alf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987" b="18987"/>
          <a:stretch>
            <a:fillRect/>
          </a:stretch>
        </p:blipFill>
        <p:spPr>
          <a:xfrm>
            <a:off x="152400" y="228600"/>
            <a:ext cx="7832558" cy="50805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0"/>
            <a:ext cx="9144000" cy="10334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Boron is </a:t>
            </a:r>
            <a:r>
              <a:rPr lang="en-US" sz="2000" b="1" dirty="0" smtClean="0"/>
              <a:t>immobile</a:t>
            </a:r>
            <a:r>
              <a:rPr lang="en-US" sz="2000" dirty="0" smtClean="0"/>
              <a:t> in the plant: Upper/Newer leaves</a:t>
            </a:r>
          </a:p>
          <a:p>
            <a:pPr algn="l"/>
            <a:r>
              <a:rPr lang="en-US" sz="2000" dirty="0" smtClean="0"/>
              <a:t>Wide range of symptoms; necrosis of young leaves and terminal buds, </a:t>
            </a:r>
          </a:p>
          <a:p>
            <a:pPr algn="l"/>
            <a:r>
              <a:rPr lang="en-US" sz="2000" dirty="0" smtClean="0"/>
              <a:t>reddening in some legumes and canola</a:t>
            </a:r>
          </a:p>
          <a:p>
            <a:pPr algn="l"/>
            <a:r>
              <a:rPr lang="en-US" sz="2000" dirty="0" smtClean="0"/>
              <a:t>Well drained sandy soils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ano0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3657600" cy="2441448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Cano02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438400"/>
            <a:ext cx="3657600" cy="2441448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Boron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ano03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10707"/>
            <a:ext cx="3657600" cy="2441448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clov1b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610707"/>
            <a:ext cx="3657600" cy="2441448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Boron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03487" y="2445887"/>
            <a:ext cx="5486400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Copper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Wheat_CIMMY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16" b="8816"/>
          <a:stretch>
            <a:fillRect/>
          </a:stretch>
        </p:blipFill>
        <p:spPr>
          <a:xfrm>
            <a:off x="304800" y="228600"/>
            <a:ext cx="7620000" cy="4942703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62600"/>
            <a:ext cx="8422105" cy="8048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Copper is </a:t>
            </a:r>
            <a:r>
              <a:rPr lang="en-US" sz="2000" b="1" dirty="0" smtClean="0"/>
              <a:t>Immobile</a:t>
            </a:r>
            <a:r>
              <a:rPr lang="en-US" sz="2000" dirty="0" smtClean="0"/>
              <a:t> in the plant: Upper/Newer leaves</a:t>
            </a:r>
          </a:p>
          <a:p>
            <a:pPr algn="l"/>
            <a:r>
              <a:rPr lang="en-US" sz="2000" dirty="0" smtClean="0"/>
              <a:t>Stunted growth, terminal dieback, necrosis of </a:t>
            </a:r>
            <a:r>
              <a:rPr lang="en-US" sz="2000" dirty="0" err="1" smtClean="0"/>
              <a:t>meristem</a:t>
            </a:r>
            <a:r>
              <a:rPr lang="en-US" sz="2000" dirty="0" smtClean="0"/>
              <a:t>, delayed flowering</a:t>
            </a:r>
          </a:p>
          <a:p>
            <a:pPr algn="l"/>
            <a:r>
              <a:rPr lang="en-US" sz="2000" dirty="0" smtClean="0"/>
              <a:t>New leaves uniformly pale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hea02C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10707"/>
            <a:ext cx="3657600" cy="2441448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Whea01C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610707"/>
            <a:ext cx="3657600" cy="2441448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Copper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" y="2807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Heat Deficient Sorghum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336" y="1831338"/>
            <a:ext cx="5279714" cy="39591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03486" y="2445889"/>
            <a:ext cx="5486402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Chlorine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Whea03C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2" b="1412"/>
          <a:stretch>
            <a:fillRect/>
          </a:stretch>
        </p:blipFill>
        <p:spPr>
          <a:xfrm>
            <a:off x="381000" y="228600"/>
            <a:ext cx="7772400" cy="5041557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10200"/>
            <a:ext cx="8382000" cy="11096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Chlorine is </a:t>
            </a:r>
            <a:r>
              <a:rPr lang="en-US" sz="2000" b="1" dirty="0" smtClean="0"/>
              <a:t>mobile</a:t>
            </a:r>
            <a:r>
              <a:rPr lang="en-US" sz="2000" dirty="0" smtClean="0"/>
              <a:t> in the plant: Lower/Older leaves</a:t>
            </a:r>
          </a:p>
          <a:p>
            <a:pPr algn="l"/>
            <a:r>
              <a:rPr lang="en-US" sz="2000" dirty="0" smtClean="0"/>
              <a:t>Reduced growth, necrotic and </a:t>
            </a:r>
            <a:r>
              <a:rPr lang="en-US" sz="2000" dirty="0" err="1" smtClean="0"/>
              <a:t>chlorotic</a:t>
            </a:r>
            <a:r>
              <a:rPr lang="en-US" sz="2000" dirty="0" smtClean="0"/>
              <a:t> spots, bronzing in extreme.</a:t>
            </a:r>
          </a:p>
          <a:p>
            <a:pPr algn="l"/>
            <a:r>
              <a:rPr lang="en-US" sz="2000" dirty="0" smtClean="0"/>
              <a:t>Upper leaves will wilt.</a:t>
            </a:r>
          </a:p>
          <a:p>
            <a:pPr algn="l"/>
            <a:r>
              <a:rPr lang="en-US" sz="2000" dirty="0" smtClean="0"/>
              <a:t>Sandy soils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lor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2868552" cy="2783683"/>
          </a:xfrm>
        </p:spPr>
      </p:pic>
      <p:pic>
        <p:nvPicPr>
          <p:cNvPr id="6" name="Content Placeholder 5" descr="wt0501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752600"/>
            <a:ext cx="3657600" cy="3243674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6" y="2445889"/>
            <a:ext cx="5486402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Chlorine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657600" cy="2972335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Whea01C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732276"/>
            <a:ext cx="3657600" cy="2441448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6" y="2445889"/>
            <a:ext cx="5486402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Chlorine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4" descr="durum-chloride-deficien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2737" y="1828800"/>
            <a:ext cx="2774272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51612" y="2445889"/>
            <a:ext cx="5486402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Molybdenum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toma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633" b="7633"/>
          <a:stretch>
            <a:fillRect/>
          </a:stretch>
        </p:blipFill>
        <p:spPr>
          <a:xfrm>
            <a:off x="838200" y="609600"/>
            <a:ext cx="7048500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105400"/>
            <a:ext cx="8458200" cy="11096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Molybdenum is readily </a:t>
            </a:r>
            <a:r>
              <a:rPr lang="en-US" sz="2000" dirty="0" err="1" smtClean="0"/>
              <a:t>translocated</a:t>
            </a:r>
            <a:r>
              <a:rPr lang="en-US" sz="2000" dirty="0" smtClean="0"/>
              <a:t>; </a:t>
            </a:r>
            <a:r>
              <a:rPr lang="en-US" sz="2000" b="1" dirty="0" smtClean="0"/>
              <a:t>whole plant</a:t>
            </a:r>
          </a:p>
          <a:p>
            <a:pPr algn="l"/>
            <a:r>
              <a:rPr lang="en-US" sz="2000" dirty="0" smtClean="0"/>
              <a:t>Related to N metabolism, yellowing, stunting, </a:t>
            </a:r>
            <a:r>
              <a:rPr lang="en-US" sz="2000" dirty="0" err="1" smtClean="0"/>
              <a:t>interveinal</a:t>
            </a:r>
            <a:r>
              <a:rPr lang="en-US" sz="2000" dirty="0" smtClean="0"/>
              <a:t> mottling </a:t>
            </a:r>
          </a:p>
          <a:p>
            <a:pPr algn="l"/>
            <a:r>
              <a:rPr lang="en-US" sz="2000" dirty="0" smtClean="0"/>
              <a:t>Cupping of upper leaves</a:t>
            </a:r>
          </a:p>
          <a:p>
            <a:pPr algn="l"/>
            <a:r>
              <a:rPr lang="en-US" sz="2000" dirty="0" smtClean="0"/>
              <a:t>Soil with low pH and high Fe and Al.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ma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548553" cy="4589463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whe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143000"/>
            <a:ext cx="2502691" cy="4589463"/>
          </a:xfr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6079423" y="2445888"/>
            <a:ext cx="5486402" cy="59462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Molybdenum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6192"/>
            <a:ext cx="8382000" cy="45598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useful for micronutrient fertilizer recommendations</a:t>
            </a:r>
          </a:p>
          <a:p>
            <a:pPr lvl="1"/>
            <a:r>
              <a:rPr lang="en-US" dirty="0" smtClean="0"/>
              <a:t>Few soil testing procedures for micronutrients</a:t>
            </a:r>
          </a:p>
          <a:p>
            <a:pPr lvl="1"/>
            <a:r>
              <a:rPr lang="en-US" dirty="0" smtClean="0"/>
              <a:t>Measuring in ppm where as macros are measured as percent (parts per hundred)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Popularity increasing</a:t>
            </a:r>
          </a:p>
          <a:p>
            <a:r>
              <a:rPr lang="en-US" sz="3200" dirty="0" smtClean="0"/>
              <a:t>SWFAL does perform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commercially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7" y="3962400"/>
            <a:ext cx="3861816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47411" y="6260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www.ncagr.gov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 Threshold Values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4"/>
          <a:stretch/>
        </p:blipFill>
        <p:spPr bwMode="auto">
          <a:xfrm>
            <a:off x="533400" y="1905000"/>
            <a:ext cx="7543800" cy="34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7620000" cy="1143000"/>
          </a:xfrm>
        </p:spPr>
        <p:txBody>
          <a:bodyPr/>
          <a:lstStyle/>
          <a:p>
            <a:r>
              <a:rPr lang="en-US" dirty="0" smtClean="0"/>
              <a:t>Proper Sampling Techniques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2242351"/>
              </p:ext>
            </p:extLst>
          </p:nvPr>
        </p:nvGraphicFramePr>
        <p:xfrm>
          <a:off x="152400" y="4495800"/>
          <a:ext cx="5486400" cy="2130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1"/>
                <a:gridCol w="1600200"/>
                <a:gridCol w="1635369"/>
                <a:gridCol w="1336430"/>
              </a:tblGrid>
              <a:tr h="550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Crop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46" marR="6454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Plant part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to sample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46" marR="6454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Stage of growth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46" marR="6454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Number of plants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46" marR="6454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Soybean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All above-ground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Seedling stage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(less than 12")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20-30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5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Soybean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Top fully developed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trifoliate leaves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Prior to or during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initial flowering*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20-30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Content Placeholder 5" descr="SOY-F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4800600" cy="3184398"/>
          </a:xfr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0862"/>
            <a:ext cx="3048000" cy="45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Representative of the field</a:t>
            </a:r>
          </a:p>
          <a:p>
            <a:endParaRPr lang="en-US" sz="2400" dirty="0" smtClean="0"/>
          </a:p>
          <a:p>
            <a:r>
              <a:rPr lang="en-US" sz="2400" dirty="0" smtClean="0"/>
              <a:t>Sample troubled area and an equal sized area of normal plants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2"/>
            <a:ext cx="7620000" cy="1143000"/>
          </a:xfrm>
        </p:spPr>
        <p:txBody>
          <a:bodyPr/>
          <a:lstStyle/>
          <a:p>
            <a:r>
              <a:rPr lang="en-US" dirty="0" smtClean="0"/>
              <a:t>Nutrient Deficiency ID</a:t>
            </a:r>
            <a:endParaRPr lang="en-US" dirty="0"/>
          </a:p>
        </p:txBody>
      </p:sp>
      <p:pic>
        <p:nvPicPr>
          <p:cNvPr id="4" name="Content Placeholder 3" descr="Def_inner2fl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086114"/>
            <a:ext cx="4876800" cy="5554133"/>
          </a:xfr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Pattern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Environment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5750"/>
            <a:ext cx="6650801" cy="6553200"/>
          </a:xfrm>
        </p:spPr>
      </p:pic>
    </p:spTree>
    <p:extLst>
      <p:ext uri="{BB962C8B-B14F-4D97-AF65-F5344CB8AC3E}">
        <p14:creationId xmlns:p14="http://schemas.microsoft.com/office/powerpoint/2010/main" val="2039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nut01F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2" b="141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103487" y="2445887"/>
            <a:ext cx="5486400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Iron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626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Iron is </a:t>
            </a:r>
            <a:r>
              <a:rPr lang="en-US" sz="2000" b="1" dirty="0" smtClean="0"/>
              <a:t>immobile</a:t>
            </a:r>
            <a:r>
              <a:rPr lang="en-US" sz="2000" dirty="0" smtClean="0"/>
              <a:t> in the plant: Upper/Newer leaves</a:t>
            </a:r>
            <a:br>
              <a:rPr lang="en-US" sz="2000" dirty="0" smtClean="0"/>
            </a:br>
            <a:r>
              <a:rPr lang="en-US" sz="2000" dirty="0" smtClean="0"/>
              <a:t>Intervienal chlorosis, stripes narrower than zinc and extend full length of leaf</a:t>
            </a:r>
          </a:p>
          <a:p>
            <a:pPr algn="l"/>
            <a:r>
              <a:rPr lang="en-US" sz="2000" dirty="0" smtClean="0"/>
              <a:t>Calcareous Soils pH &gt;8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rn02F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1"/>
            <a:ext cx="4572000" cy="3051810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Soy01F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8800" y="3429001"/>
            <a:ext cx="4572000" cy="3051810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Iron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heat_cimmyt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144139" cy="4589463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SOY-F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19400" y="2362200"/>
            <a:ext cx="5193136" cy="3444780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Iron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 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3860800" cy="2895600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DSCN02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209800"/>
            <a:ext cx="3860800" cy="2895600"/>
          </a:xfr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5400000">
            <a:off x="6103487" y="2445887"/>
            <a:ext cx="5486400" cy="59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chemeClr val="tx1"/>
                </a:solidFill>
              </a:rPr>
              <a:t>Iron Deficiency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87445" y="2429845"/>
            <a:ext cx="5518484" cy="59462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Zinc Deficiency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Cott01Z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2" b="1412"/>
          <a:stretch>
            <a:fillRect/>
          </a:stretch>
        </p:blipFill>
        <p:spPr>
          <a:xfrm>
            <a:off x="228600" y="228600"/>
            <a:ext cx="7772400" cy="5041557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257800"/>
            <a:ext cx="8446168" cy="1371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Zinc relatively </a:t>
            </a:r>
            <a:r>
              <a:rPr lang="en-US" sz="2000" b="1" dirty="0" smtClean="0"/>
              <a:t>immobile</a:t>
            </a:r>
            <a:r>
              <a:rPr lang="en-US" sz="2000" dirty="0" smtClean="0"/>
              <a:t> in plant: Upper/Newer leaves</a:t>
            </a:r>
          </a:p>
          <a:p>
            <a:pPr algn="l"/>
            <a:r>
              <a:rPr lang="en-US" sz="2000" dirty="0" smtClean="0"/>
              <a:t>Purple margins, inward purple blotching, </a:t>
            </a:r>
          </a:p>
          <a:p>
            <a:pPr algn="l"/>
            <a:r>
              <a:rPr lang="en-US" sz="2000" dirty="0" smtClean="0"/>
              <a:t>bleached bands on either side of midrib near base, intervienal chlorosis</a:t>
            </a:r>
          </a:p>
          <a:p>
            <a:pPr algn="l"/>
            <a:r>
              <a:rPr lang="en-US" sz="2000" dirty="0" smtClean="0"/>
              <a:t>Acidic, Sandy soils, Calcareous pH&gt;8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201</TotalTime>
  <Words>346</Words>
  <Application>Microsoft Office PowerPoint</Application>
  <PresentationFormat>On-screen Show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Identification of Micronutrient Deficiencies</vt:lpstr>
      <vt:lpstr>Heat Deficient Sorghum</vt:lpstr>
      <vt:lpstr>Nutrient Deficiency ID</vt:lpstr>
      <vt:lpstr>PowerPoint Presentation</vt:lpstr>
      <vt:lpstr>Iron Deficiency</vt:lpstr>
      <vt:lpstr>PowerPoint Presentation</vt:lpstr>
      <vt:lpstr>PowerPoint Presentation</vt:lpstr>
      <vt:lpstr>PowerPoint Presentation</vt:lpstr>
      <vt:lpstr>Zinc Deficiency</vt:lpstr>
      <vt:lpstr>PowerPoint Presentation</vt:lpstr>
      <vt:lpstr>Zinc Deficiency</vt:lpstr>
      <vt:lpstr>Manganese Deficiency</vt:lpstr>
      <vt:lpstr>PowerPoint Presentation</vt:lpstr>
      <vt:lpstr>PowerPoint Presentation</vt:lpstr>
      <vt:lpstr>Boron Deficiency</vt:lpstr>
      <vt:lpstr>PowerPoint Presentation</vt:lpstr>
      <vt:lpstr>PowerPoint Presentation</vt:lpstr>
      <vt:lpstr>Copper Deficiency</vt:lpstr>
      <vt:lpstr>PowerPoint Presentation</vt:lpstr>
      <vt:lpstr>Chlorine Deficiency</vt:lpstr>
      <vt:lpstr>PowerPoint Presentation</vt:lpstr>
      <vt:lpstr>PowerPoint Presentation</vt:lpstr>
      <vt:lpstr>Molybdenum Deficiency</vt:lpstr>
      <vt:lpstr>Molybdenum Deficiency</vt:lpstr>
      <vt:lpstr>Tissue Testing</vt:lpstr>
      <vt:lpstr>Sufficiency Threshold Values</vt:lpstr>
      <vt:lpstr>Proper Sampling Techniques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Nutrient Deficiencies</dc:title>
  <dc:creator>arnall</dc:creator>
  <cp:lastModifiedBy>Patrick Watkins</cp:lastModifiedBy>
  <cp:revision>21</cp:revision>
  <dcterms:created xsi:type="dcterms:W3CDTF">2011-04-07T21:05:56Z</dcterms:created>
  <dcterms:modified xsi:type="dcterms:W3CDTF">2014-11-19T15:50:44Z</dcterms:modified>
</cp:coreProperties>
</file>