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4"/>
  </p:notesMasterIdLst>
  <p:sldIdLst>
    <p:sldId id="304" r:id="rId2"/>
    <p:sldId id="305" r:id="rId3"/>
    <p:sldId id="306" r:id="rId4"/>
    <p:sldId id="291" r:id="rId5"/>
    <p:sldId id="294" r:id="rId6"/>
    <p:sldId id="295" r:id="rId7"/>
    <p:sldId id="297" r:id="rId8"/>
    <p:sldId id="298" r:id="rId9"/>
    <p:sldId id="314" r:id="rId10"/>
    <p:sldId id="300" r:id="rId11"/>
    <p:sldId id="312" r:id="rId12"/>
    <p:sldId id="313" r:id="rId13"/>
    <p:sldId id="323" r:id="rId14"/>
    <p:sldId id="324" r:id="rId15"/>
    <p:sldId id="326" r:id="rId16"/>
    <p:sldId id="311" r:id="rId17"/>
    <p:sldId id="308" r:id="rId18"/>
    <p:sldId id="309" r:id="rId19"/>
    <p:sldId id="310" r:id="rId20"/>
    <p:sldId id="315" r:id="rId21"/>
    <p:sldId id="333" r:id="rId22"/>
    <p:sldId id="317" r:id="rId23"/>
    <p:sldId id="318" r:id="rId24"/>
    <p:sldId id="320" r:id="rId25"/>
    <p:sldId id="321" r:id="rId26"/>
    <p:sldId id="322" r:id="rId27"/>
    <p:sldId id="327" r:id="rId28"/>
    <p:sldId id="328" r:id="rId29"/>
    <p:sldId id="329" r:id="rId30"/>
    <p:sldId id="330" r:id="rId31"/>
    <p:sldId id="331" r:id="rId32"/>
    <p:sldId id="33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p:scale>
          <a:sx n="100" d="100"/>
          <a:sy n="100" d="100"/>
        </p:scale>
        <p:origin x="1188" y="1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9D2D7-26D1-40FF-9095-ADA11DA111CD}" type="datetimeFigureOut">
              <a:rPr lang="en-US" smtClean="0"/>
              <a:t>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5060C-BE3C-4FEF-A009-3174CC1E1F73}" type="slidenum">
              <a:rPr lang="en-US" smtClean="0"/>
              <a:t>‹#›</a:t>
            </a:fld>
            <a:endParaRPr lang="en-US"/>
          </a:p>
        </p:txBody>
      </p:sp>
    </p:spTree>
    <p:extLst>
      <p:ext uri="{BB962C8B-B14F-4D97-AF65-F5344CB8AC3E}">
        <p14:creationId xmlns:p14="http://schemas.microsoft.com/office/powerpoint/2010/main" val="391446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approach to achieve systematic soil sampling is to overlay a square or rectangular grid on a map or photograph of the field, identify and drive to the middle of each grid cell, and collect a soil sample at that point</a:t>
            </a:r>
            <a:endParaRPr lang="en-US" dirty="0"/>
          </a:p>
        </p:txBody>
      </p:sp>
      <p:sp>
        <p:nvSpPr>
          <p:cNvPr id="4" name="Slide Number Placeholder 3"/>
          <p:cNvSpPr>
            <a:spLocks noGrp="1"/>
          </p:cNvSpPr>
          <p:nvPr>
            <p:ph type="sldNum" sz="quarter" idx="10"/>
          </p:nvPr>
        </p:nvSpPr>
        <p:spPr/>
        <p:txBody>
          <a:bodyPr/>
          <a:lstStyle/>
          <a:p>
            <a:fld id="{8335060C-BE3C-4FEF-A009-3174CC1E1F73}" type="slidenum">
              <a:rPr lang="en-US" smtClean="0"/>
              <a:t>10</a:t>
            </a:fld>
            <a:endParaRPr lang="en-US"/>
          </a:p>
        </p:txBody>
      </p:sp>
    </p:spTree>
    <p:extLst>
      <p:ext uri="{BB962C8B-B14F-4D97-AF65-F5344CB8AC3E}">
        <p14:creationId xmlns:p14="http://schemas.microsoft.com/office/powerpoint/2010/main" val="3408962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8/29/2018</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pic>
        <p:nvPicPr>
          <p:cNvPr id="1026" name="Picture 2" descr="http://pss.okstate.edu/pass-logos/PaSSonbottomsmal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73828" y="485007"/>
            <a:ext cx="3514763" cy="166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3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2165767"/>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88012" y="2351026"/>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20683" y="3921114"/>
            <a:ext cx="6896534" cy="2433121"/>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8010" y="2895507"/>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844374" y="2297539"/>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6691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68695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089337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84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01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315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655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8/29/2018</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60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1"/>
            <a:ext cx="9161969" cy="978040"/>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563106"/>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48600" y="753229"/>
            <a:ext cx="1157674" cy="563106"/>
          </a:xfrm>
        </p:spPr>
        <p:txBody>
          <a:bodyPr/>
          <a:lstStyle/>
          <a:p>
            <a:fld id="{6D22F896-40B5-4ADD-8801-0D06FADFA095}" type="slidenum">
              <a:rPr lang="en-US" smtClean="0"/>
              <a:t>‹#›</a:t>
            </a:fld>
            <a:endParaRPr lang="en-US" dirty="0"/>
          </a:p>
        </p:txBody>
      </p:sp>
      <p:pic>
        <p:nvPicPr>
          <p:cNvPr id="2050" name="Picture 2" descr="http://pss.okstate.edu/pass-logos/PaSSonbottomsmal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67140" y="6140126"/>
            <a:ext cx="1517585" cy="7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7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8/29/2018</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481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61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96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23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381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93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416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8/29/2018</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925384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309883" y="2371345"/>
            <a:ext cx="6894770" cy="544482"/>
          </a:xfrm>
        </p:spPr>
        <p:txBody>
          <a:bodyPr>
            <a:noAutofit/>
          </a:bodyPr>
          <a:lstStyle/>
          <a:p>
            <a:r>
              <a:rPr lang="en-US" sz="3600" dirty="0" smtClean="0"/>
              <a:t>In-Field Soil Sampling</a:t>
            </a:r>
            <a:endParaRPr lang="en-US" sz="3600" dirty="0"/>
          </a:p>
        </p:txBody>
      </p:sp>
      <p:sp>
        <p:nvSpPr>
          <p:cNvPr id="9" name="Text Placeholder 5"/>
          <p:cNvSpPr>
            <a:spLocks noGrp="1"/>
          </p:cNvSpPr>
          <p:nvPr>
            <p:ph type="body" sz="half" idx="2"/>
          </p:nvPr>
        </p:nvSpPr>
        <p:spPr>
          <a:xfrm>
            <a:off x="411483" y="2997107"/>
            <a:ext cx="6894772" cy="396333"/>
          </a:xfrm>
        </p:spPr>
        <p:txBody>
          <a:bodyPr>
            <a:normAutofit/>
          </a:bodyPr>
          <a:lstStyle/>
          <a:p>
            <a:r>
              <a:rPr lang="en-US" sz="2000" dirty="0" smtClean="0"/>
              <a:t>SOIL 4234 Laboratory No. 2</a:t>
            </a:r>
            <a:endParaRPr lang="en-US" sz="2000" dirty="0"/>
          </a:p>
        </p:txBody>
      </p:sp>
      <p:pic>
        <p:nvPicPr>
          <p:cNvPr id="1030" name="Picture 6" descr="http://www.calmarlabs.com/assets/images/testing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5" y="4047628"/>
            <a:ext cx="4007111" cy="20423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914900" y="2105336"/>
            <a:ext cx="3969314" cy="3632524"/>
          </a:xfrm>
          <a:prstGeom prst="rect">
            <a:avLst/>
          </a:prstGeom>
        </p:spPr>
      </p:pic>
    </p:spTree>
    <p:extLst>
      <p:ext uri="{BB962C8B-B14F-4D97-AF65-F5344CB8AC3E}">
        <p14:creationId xmlns:p14="http://schemas.microsoft.com/office/powerpoint/2010/main" val="320307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Grid sampling</a:t>
            </a:r>
            <a:endParaRPr lang="en-US" dirty="0"/>
          </a:p>
        </p:txBody>
      </p:sp>
      <p:sp>
        <p:nvSpPr>
          <p:cNvPr id="3" name="Content Placeholder 2"/>
          <p:cNvSpPr>
            <a:spLocks noGrp="1"/>
          </p:cNvSpPr>
          <p:nvPr>
            <p:ph idx="1"/>
          </p:nvPr>
        </p:nvSpPr>
        <p:spPr>
          <a:xfrm>
            <a:off x="235585" y="1912517"/>
            <a:ext cx="5002771" cy="1887700"/>
          </a:xfrm>
        </p:spPr>
        <p:txBody>
          <a:bodyPr>
            <a:normAutofit/>
          </a:bodyPr>
          <a:lstStyle/>
          <a:p>
            <a:r>
              <a:rPr lang="en-US" dirty="0">
                <a:latin typeface="+mj-lt"/>
                <a:ea typeface="Times New Roman" charset="0"/>
              </a:rPr>
              <a:t>Grid </a:t>
            </a:r>
            <a:r>
              <a:rPr lang="en-US" dirty="0" smtClean="0">
                <a:latin typeface="+mj-lt"/>
                <a:ea typeface="Times New Roman" charset="0"/>
              </a:rPr>
              <a:t>(systematic) sampling </a:t>
            </a:r>
            <a:r>
              <a:rPr lang="en-US" dirty="0">
                <a:latin typeface="+mj-lt"/>
                <a:ea typeface="Times New Roman" charset="0"/>
              </a:rPr>
              <a:t>uses geo-referenced fixed points and each grid is sampled and treated individually. </a:t>
            </a:r>
            <a:endParaRPr lang="en-US" dirty="0">
              <a:latin typeface="+mj-lt"/>
            </a:endParaRPr>
          </a:p>
        </p:txBody>
      </p:sp>
      <p:pic>
        <p:nvPicPr>
          <p:cNvPr id="4" name="Picture 3"/>
          <p:cNvPicPr>
            <a:picLocks noChangeAspect="1"/>
          </p:cNvPicPr>
          <p:nvPr/>
        </p:nvPicPr>
        <p:blipFill>
          <a:blip r:embed="rId3"/>
          <a:stretch>
            <a:fillRect/>
          </a:stretch>
        </p:blipFill>
        <p:spPr>
          <a:xfrm>
            <a:off x="672272" y="3800217"/>
            <a:ext cx="4347112" cy="263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12282" t="10715" r="25135" b="39018"/>
          <a:stretch/>
        </p:blipFill>
        <p:spPr>
          <a:xfrm>
            <a:off x="5069902" y="1724025"/>
            <a:ext cx="4074098" cy="2454275"/>
          </a:xfrm>
          <a:prstGeom prst="rect">
            <a:avLst/>
          </a:prstGeom>
        </p:spPr>
      </p:pic>
    </p:spTree>
    <p:extLst>
      <p:ext uri="{BB962C8B-B14F-4D97-AF65-F5344CB8AC3E}">
        <p14:creationId xmlns:p14="http://schemas.microsoft.com/office/powerpoint/2010/main" val="420186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Grid sampling</a:t>
            </a:r>
            <a:endParaRPr lang="en-US" dirty="0"/>
          </a:p>
        </p:txBody>
      </p:sp>
      <p:sp>
        <p:nvSpPr>
          <p:cNvPr id="5" name="Rectangle 4"/>
          <p:cNvSpPr/>
          <p:nvPr/>
        </p:nvSpPr>
        <p:spPr>
          <a:xfrm>
            <a:off x="531639" y="2028150"/>
            <a:ext cx="7750628" cy="1754326"/>
          </a:xfrm>
          <a:prstGeom prst="rect">
            <a:avLst/>
          </a:prstGeom>
        </p:spPr>
        <p:txBody>
          <a:bodyPr wrap="square">
            <a:spAutoFit/>
          </a:bodyPr>
          <a:lstStyle/>
          <a:p>
            <a:r>
              <a:rPr lang="en-US" sz="2400" dirty="0" smtClean="0">
                <a:solidFill>
                  <a:schemeClr val="bg1"/>
                </a:solidFill>
                <a:latin typeface="+mj-lt"/>
              </a:rPr>
              <a:t>Advantages:</a:t>
            </a:r>
          </a:p>
          <a:p>
            <a:endParaRPr lang="en-US" sz="1200" dirty="0" smtClean="0">
              <a:latin typeface="+mj-lt"/>
            </a:endParaRPr>
          </a:p>
          <a:p>
            <a:r>
              <a:rPr lang="en-US" sz="2400" dirty="0" smtClean="0">
                <a:latin typeface="+mj-lt"/>
              </a:rPr>
              <a:t>Ensures </a:t>
            </a:r>
            <a:r>
              <a:rPr lang="en-US" sz="2400" dirty="0">
                <a:latin typeface="+mj-lt"/>
              </a:rPr>
              <a:t>a high degree of </a:t>
            </a:r>
            <a:r>
              <a:rPr lang="en-US" sz="2400" dirty="0" smtClean="0">
                <a:latin typeface="+mj-lt"/>
              </a:rPr>
              <a:t>representativeness, allows layering of data, allocates nutrients where they are needed</a:t>
            </a:r>
            <a:endParaRPr lang="en-US" sz="2400" dirty="0">
              <a:latin typeface="+mj-lt"/>
            </a:endParaRPr>
          </a:p>
        </p:txBody>
      </p:sp>
      <p:sp>
        <p:nvSpPr>
          <p:cNvPr id="6" name="Rectangle 5"/>
          <p:cNvSpPr/>
          <p:nvPr/>
        </p:nvSpPr>
        <p:spPr>
          <a:xfrm>
            <a:off x="531639" y="4139978"/>
            <a:ext cx="7750628" cy="1015663"/>
          </a:xfrm>
          <a:prstGeom prst="rect">
            <a:avLst/>
          </a:prstGeom>
        </p:spPr>
        <p:txBody>
          <a:bodyPr wrap="square">
            <a:spAutoFit/>
          </a:bodyPr>
          <a:lstStyle/>
          <a:p>
            <a:r>
              <a:rPr lang="en-US" sz="2400" dirty="0" smtClean="0">
                <a:solidFill>
                  <a:schemeClr val="bg1"/>
                </a:solidFill>
                <a:latin typeface="+mj-lt"/>
              </a:rPr>
              <a:t>Disadvantage:</a:t>
            </a:r>
          </a:p>
          <a:p>
            <a:endParaRPr lang="en-US" sz="1200" dirty="0" smtClean="0">
              <a:latin typeface="+mj-lt"/>
            </a:endParaRPr>
          </a:p>
          <a:p>
            <a:r>
              <a:rPr lang="en-US" sz="2400" dirty="0" smtClean="0">
                <a:latin typeface="+mj-lt"/>
              </a:rPr>
              <a:t>Expensive – both to collect and to analyze</a:t>
            </a:r>
            <a:endParaRPr lang="en-US" sz="2400" dirty="0">
              <a:latin typeface="+mj-lt"/>
            </a:endParaRPr>
          </a:p>
        </p:txBody>
      </p:sp>
    </p:spTree>
    <p:extLst>
      <p:ext uri="{BB962C8B-B14F-4D97-AF65-F5344CB8AC3E}">
        <p14:creationId xmlns:p14="http://schemas.microsoft.com/office/powerpoint/2010/main" val="229146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24" y="1828800"/>
            <a:ext cx="4346775" cy="3091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Spatial variability</a:t>
            </a:r>
            <a:endParaRPr lang="en-US" dirty="0"/>
          </a:p>
        </p:txBody>
      </p:sp>
      <p:pic>
        <p:nvPicPr>
          <p:cNvPr id="4" name="Picture 4" descr="1x1efa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971" y="3231445"/>
            <a:ext cx="4311959" cy="280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9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a:xfrm>
            <a:off x="510242" y="2733709"/>
            <a:ext cx="6069268" cy="639164"/>
          </a:xfrm>
        </p:spPr>
        <p:txBody>
          <a:bodyPr>
            <a:noAutofit/>
          </a:bodyPr>
          <a:lstStyle/>
          <a:p>
            <a:pPr algn="l"/>
            <a:r>
              <a:rPr lang="en-US" sz="3600" dirty="0" smtClean="0"/>
              <a:t>In-Field Soil Sampling</a:t>
            </a:r>
            <a:endParaRPr lang="en-US" sz="3600" dirty="0"/>
          </a:p>
        </p:txBody>
      </p:sp>
      <p:sp>
        <p:nvSpPr>
          <p:cNvPr id="9" name="Text Placeholder 5"/>
          <p:cNvSpPr>
            <a:spLocks noGrp="1"/>
          </p:cNvSpPr>
          <p:nvPr>
            <p:ph type="subTitle" idx="1"/>
          </p:nvPr>
        </p:nvSpPr>
        <p:spPr>
          <a:xfrm>
            <a:off x="510242" y="3410856"/>
            <a:ext cx="3452232" cy="520860"/>
          </a:xfrm>
        </p:spPr>
        <p:txBody>
          <a:bodyPr>
            <a:normAutofit/>
          </a:bodyPr>
          <a:lstStyle/>
          <a:p>
            <a:pPr algn="l"/>
            <a:r>
              <a:rPr lang="en-US" sz="2000" dirty="0" smtClean="0"/>
              <a:t>SOIL 4234 Laboratory No. 2</a:t>
            </a:r>
            <a:endParaRPr lang="en-US" sz="2000" dirty="0"/>
          </a:p>
        </p:txBody>
      </p:sp>
      <p:pic>
        <p:nvPicPr>
          <p:cNvPr id="1030" name="Picture 6" descr="http://www.calmarlabs.com/assets/images/testing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19" y="4490560"/>
            <a:ext cx="3858521" cy="1966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1"/>
          <p:cNvPicPr>
            <a:picLocks noChangeAspect="1"/>
          </p:cNvPicPr>
          <p:nvPr/>
        </p:nvPicPr>
        <p:blipFill>
          <a:blip r:embed="rId3"/>
          <a:stretch>
            <a:fillRect/>
          </a:stretch>
        </p:blipFill>
        <p:spPr>
          <a:xfrm>
            <a:off x="5163256" y="3053291"/>
            <a:ext cx="3519684" cy="3221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735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533400" y="2336873"/>
            <a:ext cx="8382000" cy="2246557"/>
          </a:xfrm>
        </p:spPr>
        <p:txBody>
          <a:bodyPr/>
          <a:lstStyle/>
          <a:p>
            <a:pPr marL="457200" indent="-457200">
              <a:spcAft>
                <a:spcPts val="1200"/>
              </a:spcAft>
              <a:buFont typeface="+mj-lt"/>
              <a:buAutoNum type="arabicPeriod"/>
            </a:pPr>
            <a:r>
              <a:rPr lang="en-US" dirty="0" smtClean="0"/>
              <a:t>Learn how to collect a representative soil sample as a guide to nutrient management.</a:t>
            </a:r>
          </a:p>
          <a:p>
            <a:pPr marL="457200" indent="-457200">
              <a:buFont typeface="+mj-lt"/>
              <a:buAutoNum type="arabicPeriod"/>
            </a:pPr>
            <a:r>
              <a:rPr lang="en-US" dirty="0" smtClean="0"/>
              <a:t>Understand variability in field scale fertilizer requirements between random sampling and grid sampling techniques</a:t>
            </a:r>
            <a:endParaRPr lang="en-US" dirty="0"/>
          </a:p>
        </p:txBody>
      </p:sp>
    </p:spTree>
    <p:extLst>
      <p:ext uri="{BB962C8B-B14F-4D97-AF65-F5344CB8AC3E}">
        <p14:creationId xmlns:p14="http://schemas.microsoft.com/office/powerpoint/2010/main" val="3542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282" t="10715" r="25135" b="39018"/>
          <a:stretch/>
        </p:blipFill>
        <p:spPr>
          <a:xfrm>
            <a:off x="364552" y="800099"/>
            <a:ext cx="8550848" cy="5151111"/>
          </a:xfrm>
          <a:prstGeom prst="rect">
            <a:avLst/>
          </a:prstGeom>
        </p:spPr>
      </p:pic>
    </p:spTree>
    <p:extLst>
      <p:ext uri="{BB962C8B-B14F-4D97-AF65-F5344CB8AC3E}">
        <p14:creationId xmlns:p14="http://schemas.microsoft.com/office/powerpoint/2010/main" val="81672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soil sampling"/>
          <p:cNvPicPr>
            <a:picLocks noChangeAspect="1" noChangeArrowheads="1"/>
          </p:cNvPicPr>
          <p:nvPr/>
        </p:nvPicPr>
        <p:blipFill rotWithShape="1">
          <a:blip r:embed="rId2">
            <a:extLst>
              <a:ext uri="{28A0092B-C50C-407E-A947-70E740481C1C}">
                <a14:useLocalDpi xmlns:a14="http://schemas.microsoft.com/office/drawing/2010/main" val="0"/>
              </a:ext>
            </a:extLst>
          </a:blip>
          <a:srcRect l="22214"/>
          <a:stretch/>
        </p:blipFill>
        <p:spPr bwMode="auto">
          <a:xfrm>
            <a:off x="4999933" y="3495291"/>
            <a:ext cx="2428240" cy="2648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Tools and supplies</a:t>
            </a:r>
            <a:endParaRPr lang="en-US" dirty="0"/>
          </a:p>
        </p:txBody>
      </p:sp>
      <p:sp>
        <p:nvSpPr>
          <p:cNvPr id="4" name="Rectangle 3"/>
          <p:cNvSpPr/>
          <p:nvPr/>
        </p:nvSpPr>
        <p:spPr>
          <a:xfrm>
            <a:off x="2286005" y="1982151"/>
            <a:ext cx="4539339" cy="830997"/>
          </a:xfrm>
          <a:prstGeom prst="rect">
            <a:avLst/>
          </a:prstGeom>
        </p:spPr>
        <p:txBody>
          <a:bodyPr wrap="square">
            <a:spAutoFit/>
          </a:bodyPr>
          <a:lstStyle/>
          <a:p>
            <a:r>
              <a:rPr lang="en-US" sz="2400" dirty="0" smtClean="0">
                <a:latin typeface="+mj-lt"/>
              </a:rPr>
              <a:t>A </a:t>
            </a:r>
            <a:r>
              <a:rPr lang="en-US" sz="2400" dirty="0">
                <a:latin typeface="+mj-lt"/>
              </a:rPr>
              <a:t>clean plastic bucket, a soil probe or a shovel are needed.</a:t>
            </a:r>
          </a:p>
        </p:txBody>
      </p:sp>
      <p:pic>
        <p:nvPicPr>
          <p:cNvPr id="6" name="Picture 5"/>
          <p:cNvPicPr>
            <a:picLocks noChangeAspect="1"/>
          </p:cNvPicPr>
          <p:nvPr/>
        </p:nvPicPr>
        <p:blipFill>
          <a:blip r:embed="rId3"/>
          <a:stretch>
            <a:fillRect/>
          </a:stretch>
        </p:blipFill>
        <p:spPr>
          <a:xfrm>
            <a:off x="1526041" y="3114700"/>
            <a:ext cx="3762375" cy="2295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5"/>
          <p:cNvSpPr txBox="1">
            <a:spLocks/>
          </p:cNvSpPr>
          <p:nvPr/>
        </p:nvSpPr>
        <p:spPr>
          <a:xfrm>
            <a:off x="370116" y="6257043"/>
            <a:ext cx="6455228" cy="53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One pint is usually adequate for all tests</a:t>
            </a:r>
            <a:endParaRPr lang="en-US" dirty="0"/>
          </a:p>
        </p:txBody>
      </p:sp>
    </p:spTree>
    <p:extLst>
      <p:ext uri="{BB962C8B-B14F-4D97-AF65-F5344CB8AC3E}">
        <p14:creationId xmlns:p14="http://schemas.microsoft.com/office/powerpoint/2010/main" val="387772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31639" y="753228"/>
            <a:ext cx="6896534" cy="563106"/>
          </a:xfrm>
        </p:spPr>
        <p:txBody>
          <a:bodyPr>
            <a:normAutofit fontScale="90000"/>
          </a:bodyPr>
          <a:lstStyle/>
          <a:p>
            <a:r>
              <a:rPr lang="en-US" dirty="0" smtClean="0"/>
              <a:t>Soil Sampling: HOW?</a:t>
            </a:r>
            <a:endParaRPr lang="en-US" dirty="0"/>
          </a:p>
        </p:txBody>
      </p:sp>
      <p:sp>
        <p:nvSpPr>
          <p:cNvPr id="5" name="Content Placeholder 5"/>
          <p:cNvSpPr txBox="1">
            <a:spLocks/>
          </p:cNvSpPr>
          <p:nvPr/>
        </p:nvSpPr>
        <p:spPr>
          <a:xfrm>
            <a:off x="283029" y="1904581"/>
            <a:ext cx="4757057" cy="566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Minimum of 20 cores </a:t>
            </a:r>
            <a:endParaRPr lang="en-US" dirty="0"/>
          </a:p>
        </p:txBody>
      </p:sp>
      <p:pic>
        <p:nvPicPr>
          <p:cNvPr id="6" name="Picture 5"/>
          <p:cNvPicPr>
            <a:picLocks noChangeAspect="1"/>
          </p:cNvPicPr>
          <p:nvPr/>
        </p:nvPicPr>
        <p:blipFill rotWithShape="1">
          <a:blip r:embed="rId2"/>
          <a:srcRect b="16165"/>
          <a:stretch/>
        </p:blipFill>
        <p:spPr>
          <a:xfrm>
            <a:off x="1383085" y="2598376"/>
            <a:ext cx="6045088" cy="3768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6203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67" y="1632858"/>
            <a:ext cx="5978019" cy="5018314"/>
          </a:xfrm>
        </p:spPr>
        <p:txBody>
          <a:bodyPr>
            <a:normAutofit/>
          </a:bodyPr>
          <a:lstStyle/>
          <a:p>
            <a:r>
              <a:rPr lang="en-US" sz="2800" dirty="0" smtClean="0"/>
              <a:t>Proper depth</a:t>
            </a:r>
          </a:p>
          <a:p>
            <a:endParaRPr lang="en-US" sz="1200" dirty="0" smtClean="0"/>
          </a:p>
          <a:p>
            <a:pPr lvl="1"/>
            <a:r>
              <a:rPr lang="en-US" sz="2400" dirty="0" smtClean="0"/>
              <a:t>Cultivated fields</a:t>
            </a:r>
          </a:p>
          <a:p>
            <a:pPr lvl="2"/>
            <a:r>
              <a:rPr lang="en-US" sz="2200" dirty="0" smtClean="0"/>
              <a:t>Tillage depth, 6 inches</a:t>
            </a:r>
          </a:p>
          <a:p>
            <a:pPr lvl="2"/>
            <a:r>
              <a:rPr lang="en-US" sz="2200" dirty="0" smtClean="0"/>
              <a:t>Deep-rooted non-leguminous crop – additional soil sample from 6 – 18 inches</a:t>
            </a:r>
          </a:p>
          <a:p>
            <a:pPr lvl="1"/>
            <a:endParaRPr lang="en-US" sz="2400" dirty="0"/>
          </a:p>
        </p:txBody>
      </p:sp>
      <p:sp>
        <p:nvSpPr>
          <p:cNvPr id="5" name="Title 4"/>
          <p:cNvSpPr>
            <a:spLocks noGrp="1"/>
          </p:cNvSpPr>
          <p:nvPr>
            <p:ph type="title"/>
          </p:nvPr>
        </p:nvSpPr>
        <p:spPr>
          <a:xfrm>
            <a:off x="531639" y="753228"/>
            <a:ext cx="6896534" cy="563106"/>
          </a:xfrm>
        </p:spPr>
        <p:txBody>
          <a:bodyPr>
            <a:normAutofit fontScale="90000"/>
          </a:bodyPr>
          <a:lstStyle/>
          <a:p>
            <a:r>
              <a:rPr lang="en-US" dirty="0" smtClean="0"/>
              <a:t>Soil Sampling: HOW?</a:t>
            </a:r>
            <a:endParaRPr lang="en-US" dirty="0"/>
          </a:p>
        </p:txBody>
      </p:sp>
      <p:pic>
        <p:nvPicPr>
          <p:cNvPr id="6" name="Picture 5"/>
          <p:cNvPicPr>
            <a:picLocks noChangeAspect="1"/>
          </p:cNvPicPr>
          <p:nvPr/>
        </p:nvPicPr>
        <p:blipFill>
          <a:blip r:embed="rId2"/>
          <a:stretch>
            <a:fillRect/>
          </a:stretch>
        </p:blipFill>
        <p:spPr>
          <a:xfrm>
            <a:off x="6651173" y="2478386"/>
            <a:ext cx="2040593" cy="2495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31639" y="4404180"/>
            <a:ext cx="7610875" cy="1138773"/>
          </a:xfrm>
          <a:prstGeom prst="rect">
            <a:avLst/>
          </a:prstGeom>
        </p:spPr>
        <p:txBody>
          <a:bodyPr wrap="square">
            <a:spAutoFit/>
          </a:bodyPr>
          <a:lstStyle/>
          <a:p>
            <a:pPr marL="576263" lvl="1" indent="-228600">
              <a:buFont typeface="Arial" panose="020B0604020202020204" pitchFamily="34" charset="0"/>
              <a:buChar char="•"/>
            </a:pPr>
            <a:r>
              <a:rPr lang="en-US" sz="2400" dirty="0" smtClean="0"/>
              <a:t>Non-cultivated </a:t>
            </a:r>
            <a:r>
              <a:rPr lang="en-US" sz="2400" dirty="0"/>
              <a:t>fields</a:t>
            </a:r>
          </a:p>
          <a:p>
            <a:pPr marL="1033463" lvl="2" indent="-228600">
              <a:buFont typeface="Arial" panose="020B0604020202020204" pitchFamily="34" charset="0"/>
              <a:buChar char="•"/>
            </a:pPr>
            <a:r>
              <a:rPr lang="en-US" sz="2200" dirty="0" smtClean="0"/>
              <a:t>six </a:t>
            </a:r>
            <a:r>
              <a:rPr lang="en-US" sz="2200" dirty="0"/>
              <a:t>inches</a:t>
            </a:r>
          </a:p>
          <a:p>
            <a:pPr marL="1033463" lvl="2" indent="-228600">
              <a:buFont typeface="Arial" panose="020B0604020202020204" pitchFamily="34" charset="0"/>
              <a:buChar char="•"/>
            </a:pPr>
            <a:r>
              <a:rPr lang="en-US" sz="2200" dirty="0" smtClean="0"/>
              <a:t>Nutrient loss in run-off – sample two inches depth </a:t>
            </a:r>
            <a:endParaRPr lang="en-US" sz="2200" dirty="0"/>
          </a:p>
        </p:txBody>
      </p:sp>
    </p:spTree>
    <p:extLst>
      <p:ext uri="{BB962C8B-B14F-4D97-AF65-F5344CB8AC3E}">
        <p14:creationId xmlns:p14="http://schemas.microsoft.com/office/powerpoint/2010/main" val="2596740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2627269"/>
            <a:ext cx="8839200" cy="140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800" dirty="0" smtClean="0"/>
              <a:t>Send soil samples to:</a:t>
            </a:r>
          </a:p>
          <a:p>
            <a:pPr marL="457200" lvl="1" indent="0">
              <a:buNone/>
            </a:pPr>
            <a:r>
              <a:rPr lang="en-US" sz="2800" dirty="0" smtClean="0"/>
              <a:t>OSU Soil, Water and Forage Analytical Laboratory</a:t>
            </a:r>
          </a:p>
        </p:txBody>
      </p:sp>
      <p:sp>
        <p:nvSpPr>
          <p:cNvPr id="6" name="Title 4"/>
          <p:cNvSpPr>
            <a:spLocks noGrp="1"/>
          </p:cNvSpPr>
          <p:nvPr>
            <p:ph type="title"/>
          </p:nvPr>
        </p:nvSpPr>
        <p:spPr>
          <a:xfrm>
            <a:off x="531639" y="753228"/>
            <a:ext cx="6896534" cy="563106"/>
          </a:xfrm>
        </p:spPr>
        <p:txBody>
          <a:bodyPr>
            <a:normAutofit fontScale="90000"/>
          </a:bodyPr>
          <a:lstStyle/>
          <a:p>
            <a:r>
              <a:rPr lang="en-US" dirty="0" smtClean="0"/>
              <a:t>Soil Samples: Submit where?</a:t>
            </a:r>
            <a:endParaRPr lang="en-US" dirty="0"/>
          </a:p>
        </p:txBody>
      </p:sp>
    </p:spTree>
    <p:extLst>
      <p:ext uri="{BB962C8B-B14F-4D97-AF65-F5344CB8AC3E}">
        <p14:creationId xmlns:p14="http://schemas.microsoft.com/office/powerpoint/2010/main" val="3685673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Testing</a:t>
            </a:r>
            <a:endParaRPr lang="en-US" dirty="0"/>
          </a:p>
        </p:txBody>
      </p:sp>
      <p:sp>
        <p:nvSpPr>
          <p:cNvPr id="4" name="Rectangle 3"/>
          <p:cNvSpPr/>
          <p:nvPr/>
        </p:nvSpPr>
        <p:spPr>
          <a:xfrm>
            <a:off x="267729" y="2063106"/>
            <a:ext cx="8723871" cy="3046988"/>
          </a:xfrm>
          <a:prstGeom prst="rect">
            <a:avLst/>
          </a:prstGeom>
        </p:spPr>
        <p:txBody>
          <a:bodyPr wrap="square">
            <a:spAutoFit/>
          </a:bodyPr>
          <a:lstStyle/>
          <a:p>
            <a:r>
              <a:rPr lang="en-US" sz="2400" dirty="0" smtClean="0">
                <a:latin typeface="+mj-lt"/>
              </a:rPr>
              <a:t>A </a:t>
            </a:r>
            <a:r>
              <a:rPr lang="en-US" sz="2400" dirty="0">
                <a:latin typeface="+mj-lt"/>
              </a:rPr>
              <a:t>Soil Test is a process by which nutrients are chemically removed from the soil and measured for their plant available content within the sample.  The </a:t>
            </a:r>
            <a:r>
              <a:rPr lang="en-US" sz="2400" dirty="0">
                <a:solidFill>
                  <a:srgbClr val="FFC000"/>
                </a:solidFill>
                <a:latin typeface="+mj-lt"/>
              </a:rPr>
              <a:t>quantity of available nutrients</a:t>
            </a:r>
            <a:r>
              <a:rPr lang="en-US" sz="2400" dirty="0">
                <a:latin typeface="+mj-lt"/>
              </a:rPr>
              <a:t> in the sample determines the amount of fertilizers needed for a particular crop.  A soil test also </a:t>
            </a:r>
            <a:r>
              <a:rPr lang="en-US" sz="2400" dirty="0">
                <a:solidFill>
                  <a:srgbClr val="FFC000"/>
                </a:solidFill>
                <a:latin typeface="+mj-lt"/>
              </a:rPr>
              <a:t>measures pH </a:t>
            </a:r>
            <a:r>
              <a:rPr lang="en-US" sz="2400" dirty="0">
                <a:latin typeface="+mj-lt"/>
              </a:rPr>
              <a:t>and the amount of acidity within the soil to determine if lime is needed and how much should be applied</a:t>
            </a:r>
            <a:r>
              <a:rPr lang="en-US" sz="2400" dirty="0" smtClean="0">
                <a:latin typeface="+mj-lt"/>
              </a:rPr>
              <a:t>.</a:t>
            </a:r>
          </a:p>
          <a:p>
            <a:endParaRPr lang="en-US" sz="2400" dirty="0">
              <a:latin typeface="+mj-lt"/>
            </a:endParaRPr>
          </a:p>
        </p:txBody>
      </p:sp>
    </p:spTree>
    <p:extLst>
      <p:ext uri="{BB962C8B-B14F-4D97-AF65-F5344CB8AC3E}">
        <p14:creationId xmlns:p14="http://schemas.microsoft.com/office/powerpoint/2010/main" val="1159878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 y="190941"/>
            <a:ext cx="8766810" cy="6438460"/>
          </a:xfrm>
          <a:prstGeom prst="rect">
            <a:avLst/>
          </a:prstGeom>
        </p:spPr>
      </p:pic>
    </p:spTree>
    <p:extLst>
      <p:ext uri="{BB962C8B-B14F-4D97-AF65-F5344CB8AC3E}">
        <p14:creationId xmlns:p14="http://schemas.microsoft.com/office/powerpoint/2010/main" val="394447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a:t>
            </a:r>
            <a:endParaRPr lang="en-US" dirty="0"/>
          </a:p>
        </p:txBody>
      </p:sp>
      <p:sp>
        <p:nvSpPr>
          <p:cNvPr id="3" name="Content Placeholder 2"/>
          <p:cNvSpPr>
            <a:spLocks noGrp="1"/>
          </p:cNvSpPr>
          <p:nvPr>
            <p:ph idx="1"/>
          </p:nvPr>
        </p:nvSpPr>
        <p:spPr>
          <a:xfrm>
            <a:off x="531639" y="2245433"/>
            <a:ext cx="6887389" cy="1606477"/>
          </a:xfrm>
        </p:spPr>
        <p:txBody>
          <a:bodyPr/>
          <a:lstStyle/>
          <a:p>
            <a:r>
              <a:rPr lang="en-US" dirty="0" smtClean="0"/>
              <a:t>Due September 14</a:t>
            </a:r>
            <a:r>
              <a:rPr lang="en-US" baseline="30000" dirty="0" smtClean="0"/>
              <a:t>th</a:t>
            </a:r>
            <a:endParaRPr lang="en-US" dirty="0" smtClean="0"/>
          </a:p>
          <a:p>
            <a:r>
              <a:rPr lang="en-US" dirty="0" smtClean="0"/>
              <a:t>Submit: Introduction, Tables 1 and 2, and answers to questions</a:t>
            </a:r>
            <a:endParaRPr lang="en-US" dirty="0"/>
          </a:p>
        </p:txBody>
      </p:sp>
    </p:spTree>
    <p:extLst>
      <p:ext uri="{BB962C8B-B14F-4D97-AF65-F5344CB8AC3E}">
        <p14:creationId xmlns:p14="http://schemas.microsoft.com/office/powerpoint/2010/main" val="43678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61295" y="2720340"/>
            <a:ext cx="6894770" cy="7898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4400" dirty="0" smtClean="0"/>
              <a:t>Nutrient Mobility in Soil</a:t>
            </a:r>
            <a:endParaRPr lang="en-US" sz="4400" dirty="0"/>
          </a:p>
        </p:txBody>
      </p:sp>
      <p:sp>
        <p:nvSpPr>
          <p:cNvPr id="5" name="Text Placeholder 5"/>
          <p:cNvSpPr txBox="1">
            <a:spLocks/>
          </p:cNvSpPr>
          <p:nvPr/>
        </p:nvSpPr>
        <p:spPr>
          <a:xfrm>
            <a:off x="161293" y="3510187"/>
            <a:ext cx="6894772" cy="574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smtClean="0"/>
              <a:t>SOIL 4234 Laboratory No. 3</a:t>
            </a:r>
            <a:endParaRPr lang="en-US" sz="2000" dirty="0"/>
          </a:p>
        </p:txBody>
      </p:sp>
      <p:pic>
        <p:nvPicPr>
          <p:cNvPr id="1028" name="Picture 4" descr="Image result for leaching of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130" y="4393733"/>
            <a:ext cx="4537710" cy="22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8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Mobility of nutrients within the soil</a:t>
            </a:r>
            <a:endParaRPr lang="en-US" dirty="0"/>
          </a:p>
        </p:txBody>
      </p:sp>
      <p:sp>
        <p:nvSpPr>
          <p:cNvPr id="3" name="Content Placeholder 2"/>
          <p:cNvSpPr>
            <a:spLocks noGrp="1"/>
          </p:cNvSpPr>
          <p:nvPr>
            <p:ph idx="1"/>
          </p:nvPr>
        </p:nvSpPr>
        <p:spPr>
          <a:xfrm>
            <a:off x="444009" y="1982543"/>
            <a:ext cx="8267700" cy="1080697"/>
          </a:xfrm>
        </p:spPr>
        <p:txBody>
          <a:bodyPr/>
          <a:lstStyle/>
          <a:p>
            <a:pPr>
              <a:lnSpc>
                <a:spcPct val="80000"/>
              </a:lnSpc>
            </a:pPr>
            <a:r>
              <a:rPr lang="en-US" altLang="en-US" dirty="0" smtClean="0"/>
              <a:t>Mobility of nutrients within the soil is closely related to the </a:t>
            </a:r>
            <a:r>
              <a:rPr lang="en-US" altLang="en-US" b="1" dirty="0" smtClean="0">
                <a:solidFill>
                  <a:srgbClr val="FFC000"/>
                </a:solidFill>
              </a:rPr>
              <a:t>chemical properties of the soil</a:t>
            </a:r>
            <a:r>
              <a:rPr lang="en-US" altLang="en-US" dirty="0" smtClean="0"/>
              <a:t>, i.e. CEC and AEC as well as </a:t>
            </a:r>
            <a:r>
              <a:rPr lang="en-US" altLang="en-US" b="1" dirty="0" smtClean="0">
                <a:solidFill>
                  <a:srgbClr val="FFC000"/>
                </a:solidFill>
              </a:rPr>
              <a:t>moisture</a:t>
            </a:r>
            <a:endParaRPr lang="en-US" altLang="en-US" b="1" dirty="0">
              <a:solidFill>
                <a:srgbClr val="FFC000"/>
              </a:solidFill>
            </a:endParaRPr>
          </a:p>
        </p:txBody>
      </p:sp>
      <p:sp>
        <p:nvSpPr>
          <p:cNvPr id="11" name="Content Placeholder 2"/>
          <p:cNvSpPr txBox="1">
            <a:spLocks/>
          </p:cNvSpPr>
          <p:nvPr/>
        </p:nvSpPr>
        <p:spPr>
          <a:xfrm>
            <a:off x="531639" y="4737975"/>
            <a:ext cx="8267700" cy="1625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80000"/>
              </a:lnSpc>
            </a:pPr>
            <a:r>
              <a:rPr lang="en-US" altLang="en-US" dirty="0" smtClean="0"/>
              <a:t>Monovalent nutrient ions have a good chance of being mobile in soils.</a:t>
            </a:r>
          </a:p>
          <a:p>
            <a:pPr>
              <a:lnSpc>
                <a:spcPct val="80000"/>
              </a:lnSpc>
            </a:pPr>
            <a:r>
              <a:rPr lang="en-US" altLang="en-US" dirty="0" smtClean="0"/>
              <a:t>Monovalent anions, Cl</a:t>
            </a:r>
            <a:r>
              <a:rPr lang="en-US" altLang="en-US" baseline="30000" dirty="0" smtClean="0"/>
              <a:t>-</a:t>
            </a:r>
            <a:r>
              <a:rPr lang="en-US" altLang="en-US" dirty="0" smtClean="0"/>
              <a:t> and NO</a:t>
            </a:r>
            <a:r>
              <a:rPr lang="en-US" altLang="en-US" baseline="-25000" dirty="0" smtClean="0"/>
              <a:t>3</a:t>
            </a:r>
            <a:r>
              <a:rPr lang="en-US" altLang="en-US" baseline="30000" dirty="0" smtClean="0"/>
              <a:t>-</a:t>
            </a:r>
            <a:r>
              <a:rPr lang="en-US" altLang="en-US" dirty="0" smtClean="0"/>
              <a:t>, are mobile in the soil because they are not adsorbed on ion exchange sites.  </a:t>
            </a:r>
          </a:p>
          <a:p>
            <a:endParaRPr lang="en-US" dirty="0"/>
          </a:p>
        </p:txBody>
      </p:sp>
      <p:sp>
        <p:nvSpPr>
          <p:cNvPr id="12" name="Content Placeholder 2"/>
          <p:cNvSpPr txBox="1">
            <a:spLocks/>
          </p:cNvSpPr>
          <p:nvPr/>
        </p:nvSpPr>
        <p:spPr>
          <a:xfrm>
            <a:off x="444009" y="3431686"/>
            <a:ext cx="8267700" cy="1097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80000"/>
              </a:lnSpc>
            </a:pPr>
            <a:r>
              <a:rPr lang="en-US" altLang="en-US" b="1" dirty="0" smtClean="0">
                <a:solidFill>
                  <a:schemeClr val="bg1"/>
                </a:solidFill>
              </a:rPr>
              <a:t>Cation exchange capacity (CEC) </a:t>
            </a:r>
            <a:r>
              <a:rPr lang="en-US" altLang="en-US" dirty="0" smtClean="0"/>
              <a:t>is the total capacity of a soil to hold exchangeable cations. CEC is an inherent soil characteristic and is difficult to alter significantly.</a:t>
            </a:r>
            <a:endParaRPr lang="en-US" altLang="en-US" dirty="0"/>
          </a:p>
        </p:txBody>
      </p:sp>
    </p:spTree>
    <p:extLst>
      <p:ext uri="{BB962C8B-B14F-4D97-AF65-F5344CB8AC3E}">
        <p14:creationId xmlns:p14="http://schemas.microsoft.com/office/powerpoint/2010/main" val="378600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65198" y="3193272"/>
            <a:ext cx="5625321" cy="591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80000"/>
              </a:lnSpc>
            </a:pPr>
            <a:r>
              <a:rPr lang="en-US" altLang="en-US" dirty="0" smtClean="0"/>
              <a:t>Sufficient moisture          leaching </a:t>
            </a:r>
            <a:endParaRPr lang="en-US" altLang="en-US" dirty="0"/>
          </a:p>
        </p:txBody>
      </p:sp>
      <p:pic>
        <p:nvPicPr>
          <p:cNvPr id="5" name="Picture 2" descr="Image result for leaching"/>
          <p:cNvPicPr>
            <a:picLocks noChangeAspect="1" noChangeArrowheads="1"/>
          </p:cNvPicPr>
          <p:nvPr/>
        </p:nvPicPr>
        <p:blipFill rotWithShape="1">
          <a:blip r:embed="rId2">
            <a:extLst>
              <a:ext uri="{28A0092B-C50C-407E-A947-70E740481C1C}">
                <a14:useLocalDpi xmlns:a14="http://schemas.microsoft.com/office/drawing/2010/main" val="0"/>
              </a:ext>
            </a:extLst>
          </a:blip>
          <a:srcRect t="13941"/>
          <a:stretch/>
        </p:blipFill>
        <p:spPr bwMode="auto">
          <a:xfrm>
            <a:off x="2686050" y="3718300"/>
            <a:ext cx="3566160" cy="1646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a:xfrm>
            <a:off x="4903470" y="3170412"/>
            <a:ext cx="560070" cy="357037"/>
          </a:xfrm>
          <a:prstGeom prst="rightArrow">
            <a:avLst>
              <a:gd name="adj1" fmla="val 50000"/>
              <a:gd name="adj2" fmla="val 3194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531639" y="753228"/>
            <a:ext cx="6896534" cy="563106"/>
          </a:xfrm>
        </p:spPr>
        <p:txBody>
          <a:bodyPr>
            <a:normAutofit fontScale="90000"/>
          </a:bodyPr>
          <a:lstStyle/>
          <a:p>
            <a:r>
              <a:rPr lang="en-US" dirty="0" smtClean="0"/>
              <a:t>Mobility of nutrients within the soil</a:t>
            </a:r>
            <a:endParaRPr lang="en-US" dirty="0"/>
          </a:p>
        </p:txBody>
      </p:sp>
      <p:sp>
        <p:nvSpPr>
          <p:cNvPr id="8" name="Content Placeholder 2"/>
          <p:cNvSpPr>
            <a:spLocks noGrp="1"/>
          </p:cNvSpPr>
          <p:nvPr>
            <p:ph idx="1"/>
          </p:nvPr>
        </p:nvSpPr>
        <p:spPr>
          <a:xfrm>
            <a:off x="444009" y="1982543"/>
            <a:ext cx="8267700" cy="1080697"/>
          </a:xfrm>
        </p:spPr>
        <p:txBody>
          <a:bodyPr/>
          <a:lstStyle/>
          <a:p>
            <a:pPr>
              <a:lnSpc>
                <a:spcPct val="80000"/>
              </a:lnSpc>
            </a:pPr>
            <a:r>
              <a:rPr lang="en-US" altLang="en-US" dirty="0" smtClean="0"/>
              <a:t>Mobility of nutrients within the soil is closely related to the </a:t>
            </a:r>
            <a:r>
              <a:rPr lang="en-US" altLang="en-US" b="1" dirty="0" smtClean="0">
                <a:solidFill>
                  <a:srgbClr val="FFC000"/>
                </a:solidFill>
              </a:rPr>
              <a:t>chemical properties of the soil</a:t>
            </a:r>
            <a:r>
              <a:rPr lang="en-US" altLang="en-US" dirty="0" smtClean="0"/>
              <a:t>, i.e. CEC and AEC as well as </a:t>
            </a:r>
            <a:r>
              <a:rPr lang="en-US" altLang="en-US" b="1" dirty="0" smtClean="0">
                <a:solidFill>
                  <a:srgbClr val="FFC000"/>
                </a:solidFill>
              </a:rPr>
              <a:t>moisture</a:t>
            </a:r>
            <a:endParaRPr lang="en-US" altLang="en-US" b="1" dirty="0">
              <a:solidFill>
                <a:srgbClr val="FFC000"/>
              </a:solidFill>
            </a:endParaRPr>
          </a:p>
        </p:txBody>
      </p:sp>
      <p:sp>
        <p:nvSpPr>
          <p:cNvPr id="9" name="Content Placeholder 2"/>
          <p:cNvSpPr txBox="1">
            <a:spLocks/>
          </p:cNvSpPr>
          <p:nvPr/>
        </p:nvSpPr>
        <p:spPr>
          <a:xfrm>
            <a:off x="439535" y="5621253"/>
            <a:ext cx="8272174" cy="802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80000"/>
              </a:lnSpc>
              <a:buNone/>
            </a:pPr>
            <a:r>
              <a:rPr lang="en-US" altLang="en-US" dirty="0" smtClean="0"/>
              <a:t>Leaching – downward movement of fertilizers through the soil with percolating water</a:t>
            </a:r>
            <a:endParaRPr lang="en-US" altLang="en-US" dirty="0"/>
          </a:p>
        </p:txBody>
      </p:sp>
    </p:spTree>
    <p:extLst>
      <p:ext uri="{BB962C8B-B14F-4D97-AF65-F5344CB8AC3E}">
        <p14:creationId xmlns:p14="http://schemas.microsoft.com/office/powerpoint/2010/main" val="92519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639" y="753228"/>
            <a:ext cx="6896534" cy="563106"/>
          </a:xfrm>
        </p:spPr>
        <p:txBody>
          <a:bodyPr>
            <a:normAutofit fontScale="90000"/>
          </a:bodyPr>
          <a:lstStyle/>
          <a:p>
            <a:r>
              <a:rPr lang="en-US" dirty="0" smtClean="0"/>
              <a:t>Impacts of leaching nutrients</a:t>
            </a:r>
            <a:endParaRPr lang="en-US" dirty="0"/>
          </a:p>
        </p:txBody>
      </p:sp>
      <p:sp>
        <p:nvSpPr>
          <p:cNvPr id="5" name="Content Placeholder 2"/>
          <p:cNvSpPr>
            <a:spLocks noGrp="1"/>
          </p:cNvSpPr>
          <p:nvPr>
            <p:ph idx="1"/>
          </p:nvPr>
        </p:nvSpPr>
        <p:spPr>
          <a:xfrm>
            <a:off x="272559" y="1702979"/>
            <a:ext cx="4253721" cy="792261"/>
          </a:xfrm>
        </p:spPr>
        <p:txBody>
          <a:bodyPr>
            <a:normAutofit/>
          </a:bodyPr>
          <a:lstStyle/>
          <a:p>
            <a:pPr>
              <a:lnSpc>
                <a:spcPct val="80000"/>
              </a:lnSpc>
            </a:pPr>
            <a:r>
              <a:rPr lang="en-US" altLang="en-US" dirty="0" smtClean="0"/>
              <a:t>Environment – groundwater contamination</a:t>
            </a:r>
            <a:endParaRPr lang="en-US" altLang="en-US" b="1" dirty="0">
              <a:solidFill>
                <a:srgbClr val="FFC000"/>
              </a:solidFill>
            </a:endParaRPr>
          </a:p>
        </p:txBody>
      </p:sp>
      <p:sp>
        <p:nvSpPr>
          <p:cNvPr id="6" name="Content Placeholder 2"/>
          <p:cNvSpPr txBox="1">
            <a:spLocks/>
          </p:cNvSpPr>
          <p:nvPr/>
        </p:nvSpPr>
        <p:spPr>
          <a:xfrm>
            <a:off x="4613910" y="2895810"/>
            <a:ext cx="3855720" cy="468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80000"/>
              </a:lnSpc>
            </a:pPr>
            <a:r>
              <a:rPr lang="en-US" altLang="en-US" dirty="0" smtClean="0"/>
              <a:t>Agriculture -fertilization</a:t>
            </a:r>
            <a:endParaRPr lang="en-US" altLang="en-US" b="1" dirty="0">
              <a:solidFill>
                <a:srgbClr val="FFC000"/>
              </a:solidFill>
            </a:endParaRPr>
          </a:p>
        </p:txBody>
      </p:sp>
      <p:pic>
        <p:nvPicPr>
          <p:cNvPr id="3076" name="Picture 4" descr="Image result for ground water contamination by nitr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62" y="2495240"/>
            <a:ext cx="3171681" cy="3264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Image result for corn ferti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334" y="3364439"/>
            <a:ext cx="4674871" cy="2629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6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p:nvPr/>
        </p:nvSpPr>
        <p:spPr>
          <a:xfrm>
            <a:off x="297180" y="2136339"/>
            <a:ext cx="8663940" cy="3139321"/>
          </a:xfrm>
          <a:prstGeom prst="rect">
            <a:avLst/>
          </a:prstGeom>
        </p:spPr>
        <p:txBody>
          <a:bodyPr wrap="square">
            <a:spAutoFit/>
          </a:bodyPr>
          <a:lstStyle/>
          <a:p>
            <a:pPr marL="342900" marR="0" lvl="0" indent="-342900">
              <a:spcBef>
                <a:spcPts val="0"/>
              </a:spcBef>
              <a:spcAft>
                <a:spcPts val="1800"/>
              </a:spcAft>
              <a:buFont typeface="+mj-lt"/>
              <a:buAutoNum type="arabicPeriod"/>
            </a:pPr>
            <a:r>
              <a:rPr lang="en-US" sz="2400" dirty="0">
                <a:latin typeface="+mj-lt"/>
                <a:ea typeface="Times New Roman" panose="02020603050405020304" pitchFamily="18" charset="0"/>
              </a:rPr>
              <a:t>Calculate the relative mobility of nitrogen (NH</a:t>
            </a:r>
            <a:r>
              <a:rPr lang="en-US" sz="2400" baseline="-25000" dirty="0">
                <a:latin typeface="+mj-lt"/>
                <a:ea typeface="Times New Roman" panose="02020603050405020304" pitchFamily="18" charset="0"/>
              </a:rPr>
              <a:t>4</a:t>
            </a:r>
            <a:r>
              <a:rPr lang="en-US" sz="2400" baseline="30000" dirty="0">
                <a:latin typeface="+mj-lt"/>
                <a:ea typeface="Times New Roman" panose="02020603050405020304" pitchFamily="18" charset="0"/>
              </a:rPr>
              <a:t>+</a:t>
            </a:r>
            <a:r>
              <a:rPr lang="en-US" sz="2400" dirty="0">
                <a:latin typeface="+mj-lt"/>
                <a:ea typeface="Times New Roman" panose="02020603050405020304" pitchFamily="18" charset="0"/>
              </a:rPr>
              <a:t> and NO</a:t>
            </a:r>
            <a:r>
              <a:rPr lang="en-US" sz="2400" baseline="-25000" dirty="0">
                <a:latin typeface="+mj-lt"/>
                <a:ea typeface="Times New Roman" panose="02020603050405020304" pitchFamily="18" charset="0"/>
              </a:rPr>
              <a:t>3</a:t>
            </a:r>
            <a:r>
              <a:rPr lang="en-US" sz="2400" baseline="30000" dirty="0">
                <a:latin typeface="+mj-lt"/>
                <a:ea typeface="Times New Roman" panose="02020603050405020304" pitchFamily="18" charset="0"/>
              </a:rPr>
              <a:t>-</a:t>
            </a:r>
            <a:r>
              <a:rPr lang="en-US" sz="2400" dirty="0">
                <a:latin typeface="+mj-lt"/>
                <a:ea typeface="Times New Roman" panose="02020603050405020304" pitchFamily="18" charset="0"/>
              </a:rPr>
              <a:t>), phosphorus (H</a:t>
            </a:r>
            <a:r>
              <a:rPr lang="en-US" sz="2400" baseline="-25000" dirty="0">
                <a:latin typeface="+mj-lt"/>
                <a:ea typeface="Times New Roman" panose="02020603050405020304" pitchFamily="18" charset="0"/>
              </a:rPr>
              <a:t>2</a:t>
            </a:r>
            <a:r>
              <a:rPr lang="en-US" sz="2400" dirty="0">
                <a:latin typeface="+mj-lt"/>
                <a:ea typeface="Times New Roman" panose="02020603050405020304" pitchFamily="18" charset="0"/>
              </a:rPr>
              <a:t>PO</a:t>
            </a:r>
            <a:r>
              <a:rPr lang="en-US" sz="2400" baseline="-25000" dirty="0">
                <a:latin typeface="+mj-lt"/>
                <a:ea typeface="Times New Roman" panose="02020603050405020304" pitchFamily="18" charset="0"/>
              </a:rPr>
              <a:t>4</a:t>
            </a:r>
            <a:r>
              <a:rPr lang="en-US" sz="2400" baseline="30000" dirty="0">
                <a:latin typeface="+mj-lt"/>
                <a:ea typeface="Times New Roman" panose="02020603050405020304" pitchFamily="18" charset="0"/>
              </a:rPr>
              <a:t>-</a:t>
            </a:r>
            <a:r>
              <a:rPr lang="en-US" sz="2400" dirty="0">
                <a:latin typeface="+mj-lt"/>
                <a:ea typeface="Times New Roman" panose="02020603050405020304" pitchFamily="18" charset="0"/>
              </a:rPr>
              <a:t>, and HPO</a:t>
            </a:r>
            <a:r>
              <a:rPr lang="en-US" sz="2400" baseline="-25000" dirty="0">
                <a:latin typeface="+mj-lt"/>
                <a:ea typeface="Times New Roman" panose="02020603050405020304" pitchFamily="18" charset="0"/>
              </a:rPr>
              <a:t>4</a:t>
            </a:r>
            <a:r>
              <a:rPr lang="en-US" sz="2400" baseline="30000" dirty="0">
                <a:latin typeface="+mj-lt"/>
                <a:ea typeface="Times New Roman" panose="02020603050405020304" pitchFamily="18" charset="0"/>
              </a:rPr>
              <a:t>2-</a:t>
            </a:r>
            <a:r>
              <a:rPr lang="en-US" sz="2400" dirty="0">
                <a:latin typeface="+mj-lt"/>
                <a:ea typeface="Times New Roman" panose="02020603050405020304" pitchFamily="18" charset="0"/>
              </a:rPr>
              <a:t>), and potassium (K</a:t>
            </a:r>
            <a:r>
              <a:rPr lang="en-US" sz="2400" baseline="30000" dirty="0">
                <a:latin typeface="+mj-lt"/>
                <a:ea typeface="Times New Roman" panose="02020603050405020304" pitchFamily="18" charset="0"/>
              </a:rPr>
              <a:t>+</a:t>
            </a:r>
            <a:r>
              <a:rPr lang="en-US" sz="2400" dirty="0">
                <a:latin typeface="+mj-lt"/>
                <a:ea typeface="Times New Roman" panose="02020603050405020304" pitchFamily="18" charset="0"/>
              </a:rPr>
              <a:t>) when applied to the soil surface of a cultivated field.  </a:t>
            </a:r>
          </a:p>
          <a:p>
            <a:pPr marL="342900" marR="0" lvl="0" indent="-342900">
              <a:spcBef>
                <a:spcPts val="0"/>
              </a:spcBef>
              <a:spcAft>
                <a:spcPts val="1800"/>
              </a:spcAft>
              <a:buFont typeface="+mj-lt"/>
              <a:buAutoNum type="arabicPeriod"/>
            </a:pPr>
            <a:r>
              <a:rPr lang="en-US" sz="2400" dirty="0">
                <a:latin typeface="+mj-lt"/>
                <a:ea typeface="Times New Roman" panose="02020603050405020304" pitchFamily="18" charset="0"/>
              </a:rPr>
              <a:t>Calculate the percentage of fertilizer added that has leached into the subsoil.</a:t>
            </a:r>
          </a:p>
          <a:p>
            <a:pPr marL="342900" marR="0" lvl="0" indent="-342900">
              <a:spcBef>
                <a:spcPts val="0"/>
              </a:spcBef>
              <a:spcAft>
                <a:spcPts val="1800"/>
              </a:spcAft>
              <a:buFont typeface="+mj-lt"/>
              <a:buAutoNum type="arabicPeriod"/>
            </a:pPr>
            <a:r>
              <a:rPr lang="en-US" sz="2400" dirty="0">
                <a:latin typeface="+mj-lt"/>
                <a:ea typeface="Times New Roman" panose="02020603050405020304" pitchFamily="18" charset="0"/>
              </a:rPr>
              <a:t>Understand in which soil types and soil conditions nutrient mobility and leaching are of greatest and least concern.</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12136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a:t>
            </a:r>
            <a:endParaRPr lang="en-US" dirty="0"/>
          </a:p>
        </p:txBody>
      </p:sp>
      <p:sp>
        <p:nvSpPr>
          <p:cNvPr id="3" name="Content Placeholder 2"/>
          <p:cNvSpPr>
            <a:spLocks noGrp="1"/>
          </p:cNvSpPr>
          <p:nvPr>
            <p:ph idx="1"/>
          </p:nvPr>
        </p:nvSpPr>
        <p:spPr>
          <a:xfrm>
            <a:off x="297180" y="2125980"/>
            <a:ext cx="8526780" cy="3063240"/>
          </a:xfrm>
        </p:spPr>
        <p:txBody>
          <a:bodyPr/>
          <a:lstStyle/>
          <a:p>
            <a:pPr marL="457200" indent="-457200">
              <a:buFont typeface="+mj-lt"/>
              <a:buAutoNum type="arabicPeriod"/>
            </a:pPr>
            <a:r>
              <a:rPr lang="en-US" dirty="0" smtClean="0"/>
              <a:t>Fertilizer application (in solution) </a:t>
            </a:r>
          </a:p>
          <a:p>
            <a:pPr lvl="1"/>
            <a:r>
              <a:rPr lang="en-US" dirty="0"/>
              <a:t>500lbs ac</a:t>
            </a:r>
            <a:r>
              <a:rPr lang="en-US" baseline="30000" dirty="0"/>
              <a:t>-1 </a:t>
            </a:r>
            <a:r>
              <a:rPr lang="en-US" dirty="0"/>
              <a:t>of total N, available P</a:t>
            </a:r>
            <a:r>
              <a:rPr lang="en-US" baseline="-25000" dirty="0"/>
              <a:t>2</a:t>
            </a:r>
            <a:r>
              <a:rPr lang="en-US" dirty="0"/>
              <a:t>O</a:t>
            </a:r>
            <a:r>
              <a:rPr lang="en-US" baseline="-25000" dirty="0"/>
              <a:t>5</a:t>
            </a:r>
            <a:r>
              <a:rPr lang="en-US" dirty="0"/>
              <a:t>, and soluble </a:t>
            </a:r>
            <a:r>
              <a:rPr lang="en-US" dirty="0" smtClean="0"/>
              <a:t>K</a:t>
            </a:r>
            <a:r>
              <a:rPr lang="en-US" baseline="-25000" dirty="0" smtClean="0"/>
              <a:t>2</a:t>
            </a:r>
            <a:r>
              <a:rPr lang="en-US" dirty="0" smtClean="0"/>
              <a:t>O</a:t>
            </a:r>
          </a:p>
          <a:p>
            <a:pPr lvl="1"/>
            <a:r>
              <a:rPr lang="en-US" dirty="0" smtClean="0"/>
              <a:t>Solution volume: equivalent to 2” irrigation plus 9” 1 WAA</a:t>
            </a:r>
            <a:endParaRPr lang="en-US" dirty="0"/>
          </a:p>
          <a:p>
            <a:pPr marL="457200" indent="-457200">
              <a:spcBef>
                <a:spcPts val="1800"/>
              </a:spcBef>
              <a:buFont typeface="+mj-lt"/>
              <a:buAutoNum type="arabicPeriod"/>
            </a:pPr>
            <a:r>
              <a:rPr lang="en-US" dirty="0" smtClean="0"/>
              <a:t>Soil sampling: surface (0-6”) and sub-surface (6-18’); 2 weeks after initial application</a:t>
            </a:r>
          </a:p>
          <a:p>
            <a:pPr marL="457200" indent="-457200">
              <a:spcBef>
                <a:spcPts val="1800"/>
              </a:spcBef>
              <a:buFont typeface="+mj-lt"/>
              <a:buAutoNum type="arabicPeriod"/>
            </a:pPr>
            <a:r>
              <a:rPr lang="en-US" dirty="0" smtClean="0"/>
              <a:t>Analyzed for plant available and water soluble forms of nutrients</a:t>
            </a:r>
            <a:endParaRPr lang="en-US" dirty="0"/>
          </a:p>
          <a:p>
            <a:pPr marL="0" indent="0">
              <a:buNone/>
            </a:pPr>
            <a:endParaRPr lang="en-US" dirty="0"/>
          </a:p>
        </p:txBody>
      </p:sp>
    </p:spTree>
    <p:extLst>
      <p:ext uri="{BB962C8B-B14F-4D97-AF65-F5344CB8AC3E}">
        <p14:creationId xmlns:p14="http://schemas.microsoft.com/office/powerpoint/2010/main" val="56170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639" y="753228"/>
            <a:ext cx="6896534" cy="563106"/>
          </a:xfrm>
        </p:spPr>
        <p:txBody>
          <a:bodyPr>
            <a:normAutofit fontScale="90000"/>
          </a:bodyPr>
          <a:lstStyle/>
          <a:p>
            <a:r>
              <a:rPr lang="en-US" dirty="0" smtClean="0"/>
              <a:t>Procedure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1738352"/>
              </p:ext>
            </p:extLst>
          </p:nvPr>
        </p:nvGraphicFramePr>
        <p:xfrm>
          <a:off x="531639" y="2205989"/>
          <a:ext cx="8200880" cy="2672995"/>
        </p:xfrm>
        <a:graphic>
          <a:graphicData uri="http://schemas.openxmlformats.org/drawingml/2006/table">
            <a:tbl>
              <a:tblPr firstRow="1" firstCol="1" bandRow="1">
                <a:tableStyleId>{5C22544A-7EE6-4342-B048-85BDC9FD1C3A}</a:tableStyleId>
              </a:tblPr>
              <a:tblGrid>
                <a:gridCol w="96569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gridCol w="2891790">
                  <a:extLst>
                    <a:ext uri="{9D8B030D-6E8A-4147-A177-3AD203B41FA5}">
                      <a16:colId xmlns:a16="http://schemas.microsoft.com/office/drawing/2014/main" val="20003"/>
                    </a:ext>
                  </a:extLst>
                </a:gridCol>
              </a:tblGrid>
              <a:tr h="468631">
                <a:tc>
                  <a:txBody>
                    <a:bodyPr/>
                    <a:lstStyle/>
                    <a:p>
                      <a:pPr marL="0" marR="0" algn="ctr">
                        <a:spcBef>
                          <a:spcPts val="0"/>
                        </a:spcBef>
                        <a:spcAft>
                          <a:spcPts val="0"/>
                        </a:spcAft>
                        <a:tabLst>
                          <a:tab pos="2743200" algn="ctr"/>
                          <a:tab pos="5486400" algn="r"/>
                          <a:tab pos="457200" algn="l"/>
                        </a:tabLst>
                      </a:pPr>
                      <a:r>
                        <a:rPr lang="en-US" sz="1800" u="none" dirty="0" err="1" smtClean="0">
                          <a:effectLst/>
                        </a:rPr>
                        <a:t>Trmt</a:t>
                      </a:r>
                      <a:endParaRPr lang="en-US"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1800" u="none" dirty="0">
                          <a:effectLst/>
                        </a:rPr>
                        <a:t>Nutrient</a:t>
                      </a:r>
                      <a:endParaRPr lang="en-US"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1800" u="none" dirty="0">
                          <a:effectLst/>
                        </a:rPr>
                        <a:t>Fertilizer Source</a:t>
                      </a:r>
                      <a:endParaRPr lang="en-US" sz="1800" u="none"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 pos="457200" algn="l"/>
                        </a:tabLst>
                      </a:pPr>
                      <a:r>
                        <a:rPr lang="en-US" sz="1800" u="none" dirty="0">
                          <a:effectLst/>
                        </a:rPr>
                        <a:t>Analysis</a:t>
                      </a:r>
                      <a:endParaRPr lang="en-US" sz="1800" u="none"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78434">
                <a:tc>
                  <a:txBody>
                    <a:bodyPr/>
                    <a:lstStyle/>
                    <a:p>
                      <a:pPr marL="0" marR="0" algn="ctr">
                        <a:spcBef>
                          <a:spcPts val="0"/>
                        </a:spcBef>
                        <a:spcAft>
                          <a:spcPts val="0"/>
                        </a:spcAft>
                        <a:tabLst>
                          <a:tab pos="2743200" algn="ctr"/>
                          <a:tab pos="5486400" algn="r"/>
                          <a:tab pos="457200" algn="l"/>
                        </a:tabLs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Control</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a:effectLst/>
                        </a:rPr>
                        <a:t>None</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NH</a:t>
                      </a:r>
                      <a:r>
                        <a:rPr lang="en-US" sz="1800" baseline="-25000" dirty="0">
                          <a:effectLst/>
                        </a:rPr>
                        <a:t>4</a:t>
                      </a:r>
                      <a:r>
                        <a:rPr lang="en-US" sz="1800" dirty="0">
                          <a:effectLst/>
                        </a:rPr>
                        <a:t>-N, NO</a:t>
                      </a:r>
                      <a:r>
                        <a:rPr lang="en-US" sz="1800" baseline="-25000" dirty="0">
                          <a:effectLst/>
                        </a:rPr>
                        <a:t>3</a:t>
                      </a:r>
                      <a:r>
                        <a:rPr lang="en-US" sz="1800" dirty="0">
                          <a:effectLst/>
                        </a:rPr>
                        <a:t>-N, P, </a:t>
                      </a:r>
                      <a:r>
                        <a:rPr lang="en-US" sz="1800" dirty="0" smtClean="0">
                          <a:effectLst/>
                        </a:rPr>
                        <a:t>and K</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445770">
                <a:tc>
                  <a:txBody>
                    <a:bodyPr/>
                    <a:lstStyle/>
                    <a:p>
                      <a:pPr marL="0" marR="0" algn="ctr">
                        <a:spcBef>
                          <a:spcPts val="0"/>
                        </a:spcBef>
                        <a:spcAft>
                          <a:spcPts val="0"/>
                        </a:spcAft>
                        <a:tabLst>
                          <a:tab pos="2743200" algn="ctr"/>
                          <a:tab pos="5486400" algn="r"/>
                          <a:tab pos="457200" algn="l"/>
                        </a:tabLs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Nitrogen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a:effectLst/>
                        </a:rPr>
                        <a:t>Urea</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a:effectLst/>
                        </a:rPr>
                        <a:t>NH</a:t>
                      </a:r>
                      <a:r>
                        <a:rPr lang="en-US" sz="1800" baseline="-25000">
                          <a:effectLst/>
                        </a:rPr>
                        <a:t>4</a:t>
                      </a:r>
                      <a:r>
                        <a:rPr lang="en-US" sz="1800">
                          <a:effectLst/>
                        </a:rPr>
                        <a:t>-N and NO</a:t>
                      </a:r>
                      <a:r>
                        <a:rPr lang="en-US" sz="1800" baseline="-25000">
                          <a:effectLst/>
                        </a:rPr>
                        <a:t>3</a:t>
                      </a:r>
                      <a:r>
                        <a:rPr lang="en-US" sz="1800">
                          <a:effectLst/>
                        </a:rPr>
                        <a:t>-N</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468630">
                <a:tc>
                  <a:txBody>
                    <a:bodyPr/>
                    <a:lstStyle/>
                    <a:p>
                      <a:pPr marL="0" marR="0" algn="ctr">
                        <a:spcBef>
                          <a:spcPts val="0"/>
                        </a:spcBef>
                        <a:spcAft>
                          <a:spcPts val="0"/>
                        </a:spcAft>
                        <a:tabLst>
                          <a:tab pos="2743200" algn="ctr"/>
                          <a:tab pos="5486400" algn="r"/>
                          <a:tab pos="457200" algn="l"/>
                        </a:tabLst>
                      </a:pPr>
                      <a:r>
                        <a:rPr lang="en-US" sz="18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Phosphorus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err="1">
                          <a:effectLst/>
                        </a:rPr>
                        <a:t>Monocalcium</a:t>
                      </a:r>
                      <a:r>
                        <a:rPr lang="en-US" sz="1800" dirty="0">
                          <a:effectLst/>
                        </a:rPr>
                        <a:t> Phosphate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a:effectLst/>
                        </a:rPr>
                        <a:t>P</a:t>
                      </a:r>
                      <a:endParaRPr lang="en-US"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422910">
                <a:tc>
                  <a:txBody>
                    <a:bodyPr/>
                    <a:lstStyle/>
                    <a:p>
                      <a:pPr marL="0" marR="0" algn="ctr">
                        <a:spcBef>
                          <a:spcPts val="0"/>
                        </a:spcBef>
                        <a:spcAft>
                          <a:spcPts val="0"/>
                        </a:spcAft>
                        <a:tabLst>
                          <a:tab pos="2743200" algn="ctr"/>
                          <a:tab pos="5486400" algn="r"/>
                          <a:tab pos="457200" algn="l"/>
                        </a:tabLst>
                      </a:pPr>
                      <a:r>
                        <a:rPr lang="en-US" sz="18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a:effectLst/>
                        </a:rPr>
                        <a:t>Potassium</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Potassium Chloride</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K</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88620">
                <a:tc>
                  <a:txBody>
                    <a:bodyPr/>
                    <a:lstStyle/>
                    <a:p>
                      <a:pPr marL="0" marR="0" algn="ctr">
                        <a:spcBef>
                          <a:spcPts val="0"/>
                        </a:spcBef>
                        <a:spcAft>
                          <a:spcPts val="0"/>
                        </a:spcAft>
                        <a:tabLst>
                          <a:tab pos="2743200" algn="ctr"/>
                          <a:tab pos="5486400" algn="r"/>
                          <a:tab pos="457200" algn="l"/>
                        </a:tabLst>
                      </a:pPr>
                      <a:r>
                        <a:rPr lang="en-US" sz="1800" dirty="0">
                          <a:effectLst/>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Nitrogen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Urea + </a:t>
                      </a:r>
                      <a:r>
                        <a:rPr lang="en-US" sz="1800" dirty="0" err="1">
                          <a:effectLst/>
                        </a:rPr>
                        <a:t>NutriSphere</a:t>
                      </a:r>
                      <a:r>
                        <a:rPr lang="en-US" sz="1800" dirty="0">
                          <a:effectLst/>
                        </a:rPr>
                        <a:t>-N</a:t>
                      </a:r>
                      <a:r>
                        <a:rPr lang="en-US" sz="1800" baseline="300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tabLst>
                          <a:tab pos="2743200" algn="ctr"/>
                          <a:tab pos="5486400" algn="r"/>
                          <a:tab pos="457200" algn="l"/>
                        </a:tabLst>
                      </a:pPr>
                      <a:r>
                        <a:rPr lang="en-US" sz="1800" dirty="0">
                          <a:effectLst/>
                        </a:rPr>
                        <a:t>NO</a:t>
                      </a:r>
                      <a:r>
                        <a:rPr lang="en-US" sz="1800" baseline="-25000" dirty="0">
                          <a:effectLst/>
                        </a:rPr>
                        <a:t>3</a:t>
                      </a:r>
                      <a:r>
                        <a:rPr lang="en-US" sz="1800" dirty="0">
                          <a:effectLst/>
                        </a:rPr>
                        <a:t>-N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512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Mobility</a:t>
            </a:r>
            <a:endParaRPr lang="en-US" dirty="0"/>
          </a:p>
        </p:txBody>
      </p:sp>
      <p:pic>
        <p:nvPicPr>
          <p:cNvPr id="4" name="Picture 3"/>
          <p:cNvPicPr>
            <a:picLocks noChangeAspect="1"/>
          </p:cNvPicPr>
          <p:nvPr/>
        </p:nvPicPr>
        <p:blipFill rotWithShape="1">
          <a:blip r:embed="rId2"/>
          <a:srcRect b="35870"/>
          <a:stretch/>
        </p:blipFill>
        <p:spPr>
          <a:xfrm>
            <a:off x="331470" y="1570684"/>
            <a:ext cx="8561070" cy="5024426"/>
          </a:xfrm>
          <a:prstGeom prst="rect">
            <a:avLst/>
          </a:prstGeom>
        </p:spPr>
      </p:pic>
    </p:spTree>
    <p:extLst>
      <p:ext uri="{BB962C8B-B14F-4D97-AF65-F5344CB8AC3E}">
        <p14:creationId xmlns:p14="http://schemas.microsoft.com/office/powerpoint/2010/main" val="3021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should a soil be tested?</a:t>
            </a:r>
            <a:endParaRPr lang="en-US" dirty="0"/>
          </a:p>
        </p:txBody>
      </p:sp>
      <p:sp>
        <p:nvSpPr>
          <p:cNvPr id="3" name="Content Placeholder 2"/>
          <p:cNvSpPr>
            <a:spLocks noGrp="1"/>
          </p:cNvSpPr>
          <p:nvPr>
            <p:ph idx="1"/>
          </p:nvPr>
        </p:nvSpPr>
        <p:spPr>
          <a:xfrm>
            <a:off x="411896" y="2042959"/>
            <a:ext cx="8242247" cy="2594356"/>
          </a:xfrm>
        </p:spPr>
        <p:txBody>
          <a:bodyPr>
            <a:normAutofit/>
          </a:bodyPr>
          <a:lstStyle/>
          <a:p>
            <a:r>
              <a:rPr lang="en-US" dirty="0" smtClean="0"/>
              <a:t>A </a:t>
            </a:r>
            <a:r>
              <a:rPr lang="en-US" dirty="0"/>
              <a:t>soil test should be conducted if fertilizer is going to be applied or when problems occur during the growing season. </a:t>
            </a:r>
            <a:endParaRPr lang="en-US" dirty="0" smtClean="0"/>
          </a:p>
          <a:p>
            <a:r>
              <a:rPr lang="en-US" dirty="0" smtClean="0"/>
              <a:t>Once </a:t>
            </a:r>
            <a:r>
              <a:rPr lang="en-US" dirty="0"/>
              <a:t>every year is recommended when </a:t>
            </a:r>
            <a:r>
              <a:rPr lang="en-US" dirty="0" smtClean="0"/>
              <a:t>N </a:t>
            </a:r>
            <a:r>
              <a:rPr lang="en-US" dirty="0"/>
              <a:t>fertilizer is applied, and at least once every three years if P and K are concerned.</a:t>
            </a:r>
          </a:p>
        </p:txBody>
      </p:sp>
    </p:spTree>
    <p:extLst>
      <p:ext uri="{BB962C8B-B14F-4D97-AF65-F5344CB8AC3E}">
        <p14:creationId xmlns:p14="http://schemas.microsoft.com/office/powerpoint/2010/main" val="3720146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Mobility</a:t>
            </a:r>
            <a:endParaRPr lang="en-US" dirty="0"/>
          </a:p>
        </p:txBody>
      </p:sp>
      <p:pic>
        <p:nvPicPr>
          <p:cNvPr id="4" name="Picture 3"/>
          <p:cNvPicPr>
            <a:picLocks noChangeAspect="1"/>
          </p:cNvPicPr>
          <p:nvPr/>
        </p:nvPicPr>
        <p:blipFill rotWithShape="1">
          <a:blip r:embed="rId2"/>
          <a:srcRect t="66587"/>
          <a:stretch/>
        </p:blipFill>
        <p:spPr>
          <a:xfrm>
            <a:off x="342899" y="1645920"/>
            <a:ext cx="8538211" cy="4480560"/>
          </a:xfrm>
          <a:prstGeom prst="rect">
            <a:avLst/>
          </a:prstGeom>
        </p:spPr>
      </p:pic>
    </p:spTree>
    <p:extLst>
      <p:ext uri="{BB962C8B-B14F-4D97-AF65-F5344CB8AC3E}">
        <p14:creationId xmlns:p14="http://schemas.microsoft.com/office/powerpoint/2010/main" val="153368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Leaching</a:t>
            </a:r>
            <a:endParaRPr lang="en-US" dirty="0"/>
          </a:p>
        </p:txBody>
      </p:sp>
      <p:pic>
        <p:nvPicPr>
          <p:cNvPr id="4" name="Picture 3"/>
          <p:cNvPicPr>
            <a:picLocks noChangeAspect="1"/>
          </p:cNvPicPr>
          <p:nvPr/>
        </p:nvPicPr>
        <p:blipFill>
          <a:blip r:embed="rId2"/>
          <a:stretch>
            <a:fillRect/>
          </a:stretch>
        </p:blipFill>
        <p:spPr>
          <a:xfrm>
            <a:off x="201892" y="1668780"/>
            <a:ext cx="8782087" cy="4286250"/>
          </a:xfrm>
          <a:prstGeom prst="rect">
            <a:avLst/>
          </a:prstGeom>
        </p:spPr>
      </p:pic>
    </p:spTree>
    <p:extLst>
      <p:ext uri="{BB962C8B-B14F-4D97-AF65-F5344CB8AC3E}">
        <p14:creationId xmlns:p14="http://schemas.microsoft.com/office/powerpoint/2010/main" val="206573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a:t>
            </a:r>
            <a:endParaRPr lang="en-US" dirty="0"/>
          </a:p>
        </p:txBody>
      </p:sp>
      <p:sp>
        <p:nvSpPr>
          <p:cNvPr id="3" name="Content Placeholder 2"/>
          <p:cNvSpPr>
            <a:spLocks noGrp="1"/>
          </p:cNvSpPr>
          <p:nvPr>
            <p:ph idx="1"/>
          </p:nvPr>
        </p:nvSpPr>
        <p:spPr>
          <a:xfrm>
            <a:off x="533400" y="2336873"/>
            <a:ext cx="6887389" cy="1572187"/>
          </a:xfrm>
        </p:spPr>
        <p:txBody>
          <a:bodyPr/>
          <a:lstStyle/>
          <a:p>
            <a:r>
              <a:rPr lang="en-US" dirty="0" smtClean="0"/>
              <a:t>Introduction</a:t>
            </a:r>
          </a:p>
          <a:p>
            <a:r>
              <a:rPr lang="en-US" dirty="0" smtClean="0"/>
              <a:t>Tables 2 and 3 (filled)</a:t>
            </a:r>
          </a:p>
          <a:p>
            <a:r>
              <a:rPr lang="en-US" dirty="0" smtClean="0"/>
              <a:t>Answers to questions</a:t>
            </a:r>
            <a:endParaRPr lang="en-US" dirty="0"/>
          </a:p>
        </p:txBody>
      </p:sp>
    </p:spTree>
    <p:extLst>
      <p:ext uri="{BB962C8B-B14F-4D97-AF65-F5344CB8AC3E}">
        <p14:creationId xmlns:p14="http://schemas.microsoft.com/office/powerpoint/2010/main" val="123217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sample?</a:t>
            </a:r>
            <a:endParaRPr lang="en-US" dirty="0"/>
          </a:p>
        </p:txBody>
      </p:sp>
      <p:sp>
        <p:nvSpPr>
          <p:cNvPr id="4" name="Rectangle 3"/>
          <p:cNvSpPr/>
          <p:nvPr/>
        </p:nvSpPr>
        <p:spPr>
          <a:xfrm>
            <a:off x="272141" y="1707285"/>
            <a:ext cx="8667087" cy="3970318"/>
          </a:xfrm>
          <a:prstGeom prst="rect">
            <a:avLst/>
          </a:prstGeom>
        </p:spPr>
        <p:txBody>
          <a:bodyPr wrap="square">
            <a:spAutoFit/>
          </a:bodyPr>
          <a:lstStyle/>
          <a:p>
            <a:pPr marL="342900" indent="-342900">
              <a:buFont typeface="Arial" charset="0"/>
              <a:buChar char="•"/>
            </a:pPr>
            <a:r>
              <a:rPr lang="en-US" sz="2400" dirty="0" smtClean="0">
                <a:latin typeface="+mj-lt"/>
              </a:rPr>
              <a:t>Anytime </a:t>
            </a:r>
            <a:r>
              <a:rPr lang="en-US" sz="2400" dirty="0">
                <a:latin typeface="+mj-lt"/>
              </a:rPr>
              <a:t>throughout the year for checking pH, </a:t>
            </a:r>
            <a:r>
              <a:rPr lang="en-US" sz="2400" dirty="0" smtClean="0">
                <a:latin typeface="+mj-lt"/>
              </a:rPr>
              <a:t>P </a:t>
            </a:r>
            <a:r>
              <a:rPr lang="en-US" sz="2400" dirty="0">
                <a:latin typeface="+mj-lt"/>
              </a:rPr>
              <a:t>and </a:t>
            </a:r>
            <a:r>
              <a:rPr lang="en-US" sz="2400" dirty="0" smtClean="0">
                <a:latin typeface="+mj-lt"/>
              </a:rPr>
              <a:t>K.</a:t>
            </a:r>
            <a:r>
              <a:rPr lang="en-US" sz="2400" dirty="0">
                <a:latin typeface="+mj-lt"/>
              </a:rPr>
              <a:t>  </a:t>
            </a:r>
            <a:endParaRPr lang="en-US" sz="2400" dirty="0" smtClean="0">
              <a:latin typeface="+mj-lt"/>
            </a:endParaRPr>
          </a:p>
          <a:p>
            <a:endParaRPr lang="en-US" sz="1200" dirty="0" smtClean="0">
              <a:latin typeface="+mj-lt"/>
            </a:endParaRPr>
          </a:p>
          <a:p>
            <a:pPr marL="342900" indent="-342900">
              <a:buFont typeface="Arial" charset="0"/>
              <a:buChar char="•"/>
            </a:pPr>
            <a:r>
              <a:rPr lang="en-US" sz="2400" dirty="0" smtClean="0">
                <a:latin typeface="+mj-lt"/>
              </a:rPr>
              <a:t>Collect </a:t>
            </a:r>
            <a:r>
              <a:rPr lang="en-US" sz="2400" dirty="0">
                <a:latin typeface="+mj-lt"/>
              </a:rPr>
              <a:t>soil samples 1-2 months before planting. </a:t>
            </a:r>
            <a:endParaRPr lang="en-US" sz="2400" dirty="0" smtClean="0">
              <a:latin typeface="+mj-lt"/>
            </a:endParaRPr>
          </a:p>
          <a:p>
            <a:endParaRPr lang="en-US" sz="1200" dirty="0" smtClean="0">
              <a:latin typeface="+mj-lt"/>
            </a:endParaRPr>
          </a:p>
          <a:p>
            <a:pPr marL="342900" indent="-342900">
              <a:buFont typeface="Arial" charset="0"/>
              <a:buChar char="•"/>
            </a:pPr>
            <a:r>
              <a:rPr lang="en-US" sz="2400" dirty="0" smtClean="0">
                <a:latin typeface="+mj-lt"/>
              </a:rPr>
              <a:t>Early </a:t>
            </a:r>
            <a:r>
              <a:rPr lang="en-US" sz="2400" dirty="0">
                <a:latin typeface="+mj-lt"/>
              </a:rPr>
              <a:t>spring is a good time to take soil samples for summer crops, and summer is a good time to sample for fall and winter crops.  This allows time for lime recommended to react with the soil and change the pH before the crop is planted. </a:t>
            </a:r>
            <a:endParaRPr lang="en-US" sz="2400" dirty="0" smtClean="0">
              <a:latin typeface="+mj-lt"/>
            </a:endParaRPr>
          </a:p>
          <a:p>
            <a:endParaRPr lang="en-US" sz="1200" dirty="0" smtClean="0">
              <a:latin typeface="+mj-lt"/>
            </a:endParaRPr>
          </a:p>
          <a:p>
            <a:pPr marL="342900" indent="-342900">
              <a:buFont typeface="Arial" charset="0"/>
              <a:buChar char="•"/>
            </a:pPr>
            <a:r>
              <a:rPr lang="en-US" sz="2400" dirty="0" smtClean="0">
                <a:latin typeface="+mj-lt"/>
              </a:rPr>
              <a:t>To </a:t>
            </a:r>
            <a:r>
              <a:rPr lang="en-US" sz="2400" dirty="0">
                <a:latin typeface="+mj-lt"/>
              </a:rPr>
              <a:t>assess soil available </a:t>
            </a:r>
            <a:r>
              <a:rPr lang="en-US" sz="2400" dirty="0" smtClean="0">
                <a:latin typeface="+mj-lt"/>
              </a:rPr>
              <a:t>N, </a:t>
            </a:r>
            <a:r>
              <a:rPr lang="en-US" sz="2400" dirty="0">
                <a:latin typeface="+mj-lt"/>
              </a:rPr>
              <a:t>sample as close to planting as possible. </a:t>
            </a:r>
            <a:endParaRPr lang="en-US" sz="2400" b="1" dirty="0" smtClean="0">
              <a:latin typeface="+mj-lt"/>
            </a:endParaRPr>
          </a:p>
        </p:txBody>
      </p:sp>
      <p:sp>
        <p:nvSpPr>
          <p:cNvPr id="5" name="Rectangle 4"/>
          <p:cNvSpPr/>
          <p:nvPr/>
        </p:nvSpPr>
        <p:spPr>
          <a:xfrm>
            <a:off x="451903" y="5825264"/>
            <a:ext cx="8307561" cy="830997"/>
          </a:xfrm>
          <a:prstGeom prst="rect">
            <a:avLst/>
          </a:prstGeom>
        </p:spPr>
        <p:txBody>
          <a:bodyPr wrap="square">
            <a:spAutoFit/>
          </a:bodyPr>
          <a:lstStyle/>
          <a:p>
            <a:r>
              <a:rPr lang="en-US" sz="2400" dirty="0" smtClean="0">
                <a:solidFill>
                  <a:srgbClr val="FFC000"/>
                </a:solidFill>
              </a:rPr>
              <a:t>DO NOT SAMPLE </a:t>
            </a:r>
            <a:r>
              <a:rPr lang="en-US" sz="2400" dirty="0" smtClean="0"/>
              <a:t>immediately after lime, fertilizer, or manure application</a:t>
            </a:r>
            <a:endParaRPr lang="en-US" sz="2400" dirty="0"/>
          </a:p>
        </p:txBody>
      </p:sp>
    </p:spTree>
    <p:extLst>
      <p:ext uri="{BB962C8B-B14F-4D97-AF65-F5344CB8AC3E}">
        <p14:creationId xmlns:p14="http://schemas.microsoft.com/office/powerpoint/2010/main" val="606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323917"/>
            <a:ext cx="4517571" cy="1600813"/>
          </a:xfrm>
        </p:spPr>
        <p:txBody>
          <a:bodyPr/>
          <a:lstStyle/>
          <a:p>
            <a:r>
              <a:rPr lang="en-US" dirty="0" smtClean="0"/>
              <a:t>Random sampling</a:t>
            </a:r>
          </a:p>
          <a:p>
            <a:r>
              <a:rPr lang="en-US" dirty="0" smtClean="0"/>
              <a:t>Stratified random sampling</a:t>
            </a:r>
          </a:p>
          <a:p>
            <a:r>
              <a:rPr lang="en-US" dirty="0" smtClean="0"/>
              <a:t>Grid sampling</a:t>
            </a:r>
            <a:endParaRPr lang="en-US" dirty="0"/>
          </a:p>
        </p:txBody>
      </p:sp>
      <p:sp>
        <p:nvSpPr>
          <p:cNvPr id="4" name="Title 1"/>
          <p:cNvSpPr>
            <a:spLocks noGrp="1"/>
          </p:cNvSpPr>
          <p:nvPr>
            <p:ph type="title"/>
          </p:nvPr>
        </p:nvSpPr>
        <p:spPr>
          <a:xfrm>
            <a:off x="533400" y="524628"/>
            <a:ext cx="6896534" cy="1080938"/>
          </a:xfrm>
        </p:spPr>
        <p:txBody>
          <a:bodyPr/>
          <a:lstStyle/>
          <a:p>
            <a:r>
              <a:rPr lang="en-US" dirty="0" smtClean="0"/>
              <a:t>Soil sampling techniques</a:t>
            </a:r>
            <a:endParaRPr lang="en-US" dirty="0"/>
          </a:p>
        </p:txBody>
      </p:sp>
      <p:sp>
        <p:nvSpPr>
          <p:cNvPr id="5" name="Content Placeholder 5"/>
          <p:cNvSpPr txBox="1">
            <a:spLocks/>
          </p:cNvSpPr>
          <p:nvPr/>
        </p:nvSpPr>
        <p:spPr>
          <a:xfrm>
            <a:off x="272143" y="1861457"/>
            <a:ext cx="8773885" cy="89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smtClean="0"/>
              <a:t>Remember that a GOOD soil sample is obtained by sampling a UNIFORM field area</a:t>
            </a:r>
            <a:endParaRPr lang="en-US" sz="2800" dirty="0"/>
          </a:p>
        </p:txBody>
      </p:sp>
      <p:pic>
        <p:nvPicPr>
          <p:cNvPr id="6" name="Picture 5"/>
          <p:cNvPicPr>
            <a:picLocks noChangeAspect="1"/>
          </p:cNvPicPr>
          <p:nvPr/>
        </p:nvPicPr>
        <p:blipFill>
          <a:blip r:embed="rId2"/>
          <a:stretch>
            <a:fillRect/>
          </a:stretch>
        </p:blipFill>
        <p:spPr>
          <a:xfrm>
            <a:off x="5137763" y="3708474"/>
            <a:ext cx="2983070" cy="2235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5908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6873"/>
            <a:ext cx="8519984" cy="974738"/>
          </a:xfrm>
        </p:spPr>
        <p:txBody>
          <a:bodyPr/>
          <a:lstStyle/>
          <a:p>
            <a:r>
              <a:rPr lang="en-US" dirty="0">
                <a:latin typeface="Arial" charset="0"/>
                <a:ea typeface="Arial" charset="0"/>
                <a:cs typeface="Arial" charset="0"/>
              </a:rPr>
              <a:t>Random sampling involves randomly </a:t>
            </a:r>
            <a:r>
              <a:rPr lang="en-US" dirty="0" smtClean="0">
                <a:latin typeface="Arial" charset="0"/>
                <a:ea typeface="Arial" charset="0"/>
                <a:cs typeface="Arial" charset="0"/>
              </a:rPr>
              <a:t>and independently sampling </a:t>
            </a:r>
            <a:r>
              <a:rPr lang="en-US" dirty="0">
                <a:latin typeface="Arial" charset="0"/>
                <a:ea typeface="Arial" charset="0"/>
                <a:cs typeface="Arial" charset="0"/>
              </a:rPr>
              <a:t>the entire field and composite the </a:t>
            </a:r>
            <a:r>
              <a:rPr lang="en-US">
                <a:latin typeface="Arial" charset="0"/>
                <a:ea typeface="Arial" charset="0"/>
                <a:cs typeface="Arial" charset="0"/>
              </a:rPr>
              <a:t>sample</a:t>
            </a:r>
            <a:r>
              <a:rPr lang="en-US" smtClean="0">
                <a:latin typeface="Arial" charset="0"/>
                <a:ea typeface="Arial" charset="0"/>
                <a:cs typeface="Arial" charset="0"/>
              </a:rPr>
              <a:t>.</a:t>
            </a:r>
            <a:endParaRPr lang="en-US" dirty="0">
              <a:latin typeface="Arial" charset="0"/>
              <a:ea typeface="Arial" charset="0"/>
              <a:cs typeface="Arial" charset="0"/>
            </a:endParaRPr>
          </a:p>
        </p:txBody>
      </p:sp>
      <p:sp>
        <p:nvSpPr>
          <p:cNvPr id="4" name="Title 1"/>
          <p:cNvSpPr>
            <a:spLocks noGrp="1"/>
          </p:cNvSpPr>
          <p:nvPr>
            <p:ph type="title"/>
          </p:nvPr>
        </p:nvSpPr>
        <p:spPr>
          <a:xfrm>
            <a:off x="533400" y="491971"/>
            <a:ext cx="6896534" cy="1080938"/>
          </a:xfrm>
        </p:spPr>
        <p:txBody>
          <a:bodyPr/>
          <a:lstStyle/>
          <a:p>
            <a:r>
              <a:rPr lang="en-US" dirty="0" smtClean="0"/>
              <a:t>Random Sampling</a:t>
            </a:r>
            <a:endParaRPr lang="en-US" dirty="0"/>
          </a:p>
        </p:txBody>
      </p:sp>
      <p:pic>
        <p:nvPicPr>
          <p:cNvPr id="7" name="Picture 6"/>
          <p:cNvPicPr>
            <a:picLocks noChangeAspect="1"/>
          </p:cNvPicPr>
          <p:nvPr/>
        </p:nvPicPr>
        <p:blipFill>
          <a:blip r:embed="rId2"/>
          <a:stretch>
            <a:fillRect/>
          </a:stretch>
        </p:blipFill>
        <p:spPr>
          <a:xfrm>
            <a:off x="2232453" y="3505000"/>
            <a:ext cx="4506097" cy="2982639"/>
          </a:xfrm>
          <a:prstGeom prst="rect">
            <a:avLst/>
          </a:prstGeom>
        </p:spPr>
      </p:pic>
    </p:spTree>
    <p:extLst>
      <p:ext uri="{BB962C8B-B14F-4D97-AF65-F5344CB8AC3E}">
        <p14:creationId xmlns:p14="http://schemas.microsoft.com/office/powerpoint/2010/main" val="210384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Stratified Random Sampling</a:t>
            </a:r>
            <a:endParaRPr lang="en-US" dirty="0"/>
          </a:p>
        </p:txBody>
      </p:sp>
      <p:sp>
        <p:nvSpPr>
          <p:cNvPr id="4" name="Rectangle 3"/>
          <p:cNvSpPr/>
          <p:nvPr/>
        </p:nvSpPr>
        <p:spPr>
          <a:xfrm>
            <a:off x="326571" y="1805108"/>
            <a:ext cx="8484972" cy="4154984"/>
          </a:xfrm>
          <a:prstGeom prst="rect">
            <a:avLst/>
          </a:prstGeom>
        </p:spPr>
        <p:txBody>
          <a:bodyPr wrap="square">
            <a:spAutoFit/>
          </a:bodyPr>
          <a:lstStyle/>
          <a:p>
            <a:pPr marL="342900" indent="-342900">
              <a:buFont typeface="Arial" charset="0"/>
              <a:buChar char="•"/>
            </a:pPr>
            <a:r>
              <a:rPr lang="en-US" sz="2400" dirty="0" smtClean="0">
                <a:latin typeface="+mj-lt"/>
                <a:ea typeface="Arial" charset="0"/>
                <a:cs typeface="Arial" charset="0"/>
              </a:rPr>
              <a:t>Farms </a:t>
            </a:r>
            <a:r>
              <a:rPr lang="en-US" sz="2400" dirty="0">
                <a:latin typeface="+mj-lt"/>
                <a:ea typeface="Arial" charset="0"/>
                <a:cs typeface="Arial" charset="0"/>
              </a:rPr>
              <a:t>or fields </a:t>
            </a:r>
            <a:r>
              <a:rPr lang="en-US" sz="2400" dirty="0" smtClean="0">
                <a:latin typeface="+mj-lt"/>
                <a:ea typeface="Arial" charset="0"/>
                <a:cs typeface="Arial" charset="0"/>
              </a:rPr>
              <a:t>are sampled </a:t>
            </a:r>
            <a:r>
              <a:rPr lang="en-US" sz="2400" dirty="0">
                <a:latin typeface="+mj-lt"/>
                <a:ea typeface="Arial" charset="0"/>
                <a:cs typeface="Arial" charset="0"/>
              </a:rPr>
              <a:t>according to soil areas. Different histories of crop management require separate samples even on the same soil. Eroded areas or other poor yielding spots must be sampled and evaluated separately. Samples have to be taken from each soil and crop </a:t>
            </a:r>
            <a:r>
              <a:rPr lang="en-US" sz="2400" dirty="0" smtClean="0">
                <a:latin typeface="+mj-lt"/>
                <a:ea typeface="Arial" charset="0"/>
                <a:cs typeface="Arial" charset="0"/>
              </a:rPr>
              <a:t>sequence.</a:t>
            </a:r>
          </a:p>
          <a:p>
            <a:endParaRPr lang="en-US" sz="1200" dirty="0">
              <a:latin typeface="+mj-lt"/>
              <a:ea typeface="Arial" charset="0"/>
              <a:cs typeface="Arial" charset="0"/>
            </a:endParaRPr>
          </a:p>
          <a:p>
            <a:pPr marL="342900" indent="-342900">
              <a:buFont typeface="Arial" charset="0"/>
              <a:buChar char="•"/>
            </a:pPr>
            <a:r>
              <a:rPr lang="en-US" sz="2400" dirty="0">
                <a:latin typeface="+mj-lt"/>
                <a:ea typeface="Arial" charset="0"/>
                <a:cs typeface="Arial" charset="0"/>
              </a:rPr>
              <a:t>A</a:t>
            </a:r>
            <a:r>
              <a:rPr lang="en-US" sz="2400" dirty="0" smtClean="0">
                <a:latin typeface="+mj-lt"/>
                <a:ea typeface="Arial" charset="0"/>
                <a:cs typeface="Arial" charset="0"/>
              </a:rPr>
              <a:t> </a:t>
            </a:r>
            <a:r>
              <a:rPr lang="en-US" sz="2400" dirty="0">
                <a:latin typeface="+mj-lt"/>
                <a:ea typeface="Arial" charset="0"/>
                <a:cs typeface="Arial" charset="0"/>
              </a:rPr>
              <a:t>field or plot, is divided into sub-populations (strata). For example, the strata may be a ridge, a slope, a low area or a level area. </a:t>
            </a:r>
            <a:endParaRPr lang="en-US" sz="2400" dirty="0" smtClean="0">
              <a:latin typeface="+mj-lt"/>
              <a:ea typeface="Arial" charset="0"/>
              <a:cs typeface="Arial" charset="0"/>
            </a:endParaRPr>
          </a:p>
          <a:p>
            <a:endParaRPr lang="en-US" sz="1200" dirty="0" smtClean="0">
              <a:latin typeface="+mj-lt"/>
              <a:ea typeface="Arial" charset="0"/>
              <a:cs typeface="Arial" charset="0"/>
            </a:endParaRPr>
          </a:p>
          <a:p>
            <a:pPr marL="342900" indent="-342900">
              <a:buFont typeface="Arial" charset="0"/>
              <a:buChar char="•"/>
            </a:pPr>
            <a:r>
              <a:rPr lang="en-US" sz="2400" dirty="0" smtClean="0">
                <a:latin typeface="+mj-lt"/>
                <a:ea typeface="Arial" charset="0"/>
                <a:cs typeface="Arial" charset="0"/>
              </a:rPr>
              <a:t>A </a:t>
            </a:r>
            <a:r>
              <a:rPr lang="en-US" sz="2400" dirty="0">
                <a:latin typeface="+mj-lt"/>
                <a:ea typeface="Arial" charset="0"/>
                <a:cs typeface="Arial" charset="0"/>
              </a:rPr>
              <a:t>simple random sample is taken from each strata.</a:t>
            </a:r>
          </a:p>
        </p:txBody>
      </p:sp>
    </p:spTree>
    <p:extLst>
      <p:ext uri="{BB962C8B-B14F-4D97-AF65-F5344CB8AC3E}">
        <p14:creationId xmlns:p14="http://schemas.microsoft.com/office/powerpoint/2010/main" val="282895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40015" y="2300588"/>
            <a:ext cx="6362700" cy="3797300"/>
          </a:xfrm>
          <a:prstGeom prst="rect">
            <a:avLst/>
          </a:prstGeom>
        </p:spPr>
      </p:pic>
      <p:sp>
        <p:nvSpPr>
          <p:cNvPr id="7" name="Title 1"/>
          <p:cNvSpPr>
            <a:spLocks noGrp="1"/>
          </p:cNvSpPr>
          <p:nvPr>
            <p:ph type="title"/>
          </p:nvPr>
        </p:nvSpPr>
        <p:spPr>
          <a:xfrm>
            <a:off x="531639" y="491971"/>
            <a:ext cx="6896534" cy="1080938"/>
          </a:xfrm>
        </p:spPr>
        <p:txBody>
          <a:bodyPr/>
          <a:lstStyle/>
          <a:p>
            <a:r>
              <a:rPr lang="en-US" dirty="0" smtClean="0"/>
              <a:t>Stratified Random Sampling</a:t>
            </a:r>
            <a:endParaRPr lang="en-US" dirty="0"/>
          </a:p>
        </p:txBody>
      </p:sp>
    </p:spTree>
    <p:extLst>
      <p:ext uri="{BB962C8B-B14F-4D97-AF65-F5344CB8AC3E}">
        <p14:creationId xmlns:p14="http://schemas.microsoft.com/office/powerpoint/2010/main" val="59720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stratified random sampling</a:t>
            </a:r>
            <a:endParaRPr lang="en-US" dirty="0"/>
          </a:p>
        </p:txBody>
      </p:sp>
      <p:sp>
        <p:nvSpPr>
          <p:cNvPr id="4" name="Rectangle 3"/>
          <p:cNvSpPr/>
          <p:nvPr/>
        </p:nvSpPr>
        <p:spPr>
          <a:xfrm>
            <a:off x="141515" y="2089146"/>
            <a:ext cx="8911870" cy="1200329"/>
          </a:xfrm>
          <a:prstGeom prst="rect">
            <a:avLst/>
          </a:prstGeom>
        </p:spPr>
        <p:txBody>
          <a:bodyPr wrap="square">
            <a:spAutoFit/>
          </a:bodyPr>
          <a:lstStyle/>
          <a:p>
            <a:pPr>
              <a:buChar char="•"/>
            </a:pPr>
            <a:r>
              <a:rPr lang="en-US" sz="2400" dirty="0" smtClean="0">
                <a:latin typeface="+mj-lt"/>
              </a:rPr>
              <a:t> </a:t>
            </a:r>
            <a:r>
              <a:rPr lang="en-US" sz="2400" dirty="0" smtClean="0">
                <a:latin typeface="+mj-lt"/>
                <a:ea typeface="Arial" charset="0"/>
                <a:cs typeface="Arial" charset="0"/>
              </a:rPr>
              <a:t>Make </a:t>
            </a:r>
            <a:r>
              <a:rPr lang="en-US" sz="2400" dirty="0">
                <a:latin typeface="+mj-lt"/>
                <a:ea typeface="Arial" charset="0"/>
                <a:cs typeface="Arial" charset="0"/>
              </a:rPr>
              <a:t>a statement about the sub-population </a:t>
            </a:r>
          </a:p>
          <a:p>
            <a:pPr>
              <a:buChar char="•"/>
            </a:pPr>
            <a:r>
              <a:rPr lang="en-US" sz="2400" dirty="0">
                <a:latin typeface="+mj-lt"/>
                <a:ea typeface="Arial" charset="0"/>
                <a:cs typeface="Arial" charset="0"/>
              </a:rPr>
              <a:t> </a:t>
            </a:r>
            <a:r>
              <a:rPr lang="en-US" sz="2400" dirty="0" smtClean="0">
                <a:latin typeface="+mj-lt"/>
                <a:ea typeface="Arial" charset="0"/>
                <a:cs typeface="Arial" charset="0"/>
              </a:rPr>
              <a:t>Increase </a:t>
            </a:r>
            <a:r>
              <a:rPr lang="en-US" sz="2400" dirty="0">
                <a:latin typeface="+mj-lt"/>
                <a:ea typeface="Arial" charset="0"/>
                <a:cs typeface="Arial" charset="0"/>
              </a:rPr>
              <a:t>the accuracy of estimates over the entire population </a:t>
            </a:r>
          </a:p>
          <a:p>
            <a:endParaRPr lang="en-US" sz="2400" dirty="0" smtClean="0">
              <a:latin typeface="+mj-lt"/>
              <a:ea typeface="Arial" charset="0"/>
              <a:cs typeface="Arial" charset="0"/>
            </a:endParaRPr>
          </a:p>
        </p:txBody>
      </p:sp>
      <p:sp>
        <p:nvSpPr>
          <p:cNvPr id="5" name="Rectangle 4"/>
          <p:cNvSpPr/>
          <p:nvPr/>
        </p:nvSpPr>
        <p:spPr>
          <a:xfrm>
            <a:off x="248607" y="3574918"/>
            <a:ext cx="8697686" cy="1569660"/>
          </a:xfrm>
          <a:prstGeom prst="rect">
            <a:avLst/>
          </a:prstGeom>
        </p:spPr>
        <p:txBody>
          <a:bodyPr wrap="square">
            <a:spAutoFit/>
          </a:bodyPr>
          <a:lstStyle/>
          <a:p>
            <a:pPr algn="ctr"/>
            <a:r>
              <a:rPr lang="en-US" sz="2400" dirty="0" smtClean="0">
                <a:latin typeface="+mj-lt"/>
                <a:ea typeface="Arial" charset="0"/>
                <a:cs typeface="Arial" charset="0"/>
              </a:rPr>
              <a:t>Since </a:t>
            </a:r>
            <a:r>
              <a:rPr lang="en-US" sz="2400" dirty="0">
                <a:latin typeface="+mj-lt"/>
                <a:ea typeface="Arial" charset="0"/>
                <a:cs typeface="Arial" charset="0"/>
              </a:rPr>
              <a:t>the sampler selects stratified random sampling for its accuracy, stratification must eliminate some variations caused by any sampling errors. In general, accuracy increases as stratification becomes more well defined</a:t>
            </a:r>
            <a:r>
              <a:rPr lang="en-US" sz="2400" dirty="0" smtClean="0">
                <a:latin typeface="+mj-lt"/>
                <a:ea typeface="Arial" charset="0"/>
                <a:cs typeface="Arial" charset="0"/>
              </a:rPr>
              <a:t>.</a:t>
            </a:r>
            <a:endParaRPr lang="en-US" sz="2400" dirty="0">
              <a:latin typeface="+mj-lt"/>
              <a:ea typeface="Arial" charset="0"/>
              <a:cs typeface="Arial" charset="0"/>
            </a:endParaRPr>
          </a:p>
        </p:txBody>
      </p:sp>
    </p:spTree>
    <p:extLst>
      <p:ext uri="{BB962C8B-B14F-4D97-AF65-F5344CB8AC3E}">
        <p14:creationId xmlns:p14="http://schemas.microsoft.com/office/powerpoint/2010/main" val="2887969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4611</TotalTime>
  <Words>912</Words>
  <Application>Microsoft Office PowerPoint</Application>
  <PresentationFormat>On-screen Show (4:3)</PresentationFormat>
  <Paragraphs>127</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Berlin</vt:lpstr>
      <vt:lpstr>In-Field Soil Sampling</vt:lpstr>
      <vt:lpstr>Soil Testing</vt:lpstr>
      <vt:lpstr>How often should a soil be tested?</vt:lpstr>
      <vt:lpstr>When to sample?</vt:lpstr>
      <vt:lpstr>Soil sampling techniques</vt:lpstr>
      <vt:lpstr>Random Sampling</vt:lpstr>
      <vt:lpstr>Stratified Random Sampling</vt:lpstr>
      <vt:lpstr>Stratified Random Sampling</vt:lpstr>
      <vt:lpstr>Why stratified random sampling</vt:lpstr>
      <vt:lpstr>Grid sampling</vt:lpstr>
      <vt:lpstr>Grid sampling</vt:lpstr>
      <vt:lpstr>Spatial variability</vt:lpstr>
      <vt:lpstr>In-Field Soil Sampling</vt:lpstr>
      <vt:lpstr>Objectives</vt:lpstr>
      <vt:lpstr>PowerPoint Presentation</vt:lpstr>
      <vt:lpstr>Tools and supplies</vt:lpstr>
      <vt:lpstr>Soil Sampling: HOW?</vt:lpstr>
      <vt:lpstr>Soil Sampling: HOW?</vt:lpstr>
      <vt:lpstr>Soil Samples: Submit where?</vt:lpstr>
      <vt:lpstr>PowerPoint Presentation</vt:lpstr>
      <vt:lpstr>Report</vt:lpstr>
      <vt:lpstr>PowerPoint Presentation</vt:lpstr>
      <vt:lpstr>Mobility of nutrients within the soil</vt:lpstr>
      <vt:lpstr>Mobility of nutrients within the soil</vt:lpstr>
      <vt:lpstr>Impacts of leaching nutrients</vt:lpstr>
      <vt:lpstr>Objectives</vt:lpstr>
      <vt:lpstr>Procedure</vt:lpstr>
      <vt:lpstr>Procedure</vt:lpstr>
      <vt:lpstr>Nutrient Mobility</vt:lpstr>
      <vt:lpstr>Nutrient Mobility</vt:lpstr>
      <vt:lpstr>Leaching</vt:lpstr>
      <vt:lpstr>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Nutrient Management SOIL 4234</dc:title>
  <dc:creator>Unknown</dc:creator>
  <cp:lastModifiedBy>Reed, Vaughn</cp:lastModifiedBy>
  <cp:revision>78</cp:revision>
  <dcterms:created xsi:type="dcterms:W3CDTF">2016-08-12T16:35:55Z</dcterms:created>
  <dcterms:modified xsi:type="dcterms:W3CDTF">2018-08-29T17:45:24Z</dcterms:modified>
</cp:coreProperties>
</file>