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embeddedFontLst>
    <p:embeddedFont>
      <p:font typeface="Century Gothic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WoZgmkt6pwen9OzSW0m9+V4xd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C0C758-99E5-4BEE-838C-99C7B7FB67E2}">
  <a:tblStyle styleId="{9EC0C758-99E5-4BEE-838C-99C7B7FB67E2}" styleName="Table_0">
    <a:wholeTbl>
      <a:tcTxStyle b="off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Century Gothic"/>
          <a:ea typeface="Century Gothic"/>
          <a:cs typeface="Century Gothic"/>
        </a:font>
        <a:schemeClr val="dk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bold.fntdata"/><Relationship Id="rId21" Type="http://schemas.openxmlformats.org/officeDocument/2006/relationships/font" Target="fonts/CenturyGothic-regular.fntdata"/><Relationship Id="rId24" Type="http://schemas.openxmlformats.org/officeDocument/2006/relationships/font" Target="fonts/CenturyGothic-boldItalic.fntdata"/><Relationship Id="rId23" Type="http://schemas.openxmlformats.org/officeDocument/2006/relationships/font" Target="fonts/CenturyGothi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7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999999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26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9" name="Google Shape;79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7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7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5" name="Google Shape;85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8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rgbClr val="99999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8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2" name="Google Shape;92;p2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2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6" name="Google Shape;96;p28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9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9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0" name="Google Shape;100;p2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0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6" name="Google Shape;106;p30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7" name="Google Shape;107;p30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8" name="Google Shape;108;p30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9" name="Google Shape;109;p30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0" name="Google Shape;110;p30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1" name="Google Shape;111;p30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2" name="Google Shape;112;p30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3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31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9" name="Google Shape;119;p31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31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1" name="Google Shape;121;p31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2" name="Google Shape;122;p31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31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4" name="Google Shape;124;p31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5" name="Google Shape;125;p31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6" name="Google Shape;126;p31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7" name="Google Shape;127;p3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3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rgbClr val="999999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3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2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5" name="Google Shape;135;p3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3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1" name="Google Shape;141;p3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0" name="Google Shape;40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rgbClr val="999999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9" name="Google Shape;49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4" name="Google Shape;64;p24"/>
          <p:cNvSpPr txBox="1"/>
          <p:nvPr>
            <p:ph idx="2" type="body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1" name="Google Shape;71;p25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5.xml"/><Relationship Id="rId22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4.xml"/><Relationship Id="rId21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7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6.xml"/><Relationship Id="rId23" Type="http://schemas.openxmlformats.org/officeDocument/2006/relationships/slideLayout" Target="../slideLayouts/slideLayout17.xml"/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slideLayout" Target="../slideLayouts/slideLayout3.xml"/><Relationship Id="rId15" Type="http://schemas.openxmlformats.org/officeDocument/2006/relationships/slideLayout" Target="../slideLayouts/slideLayout9.xml"/><Relationship Id="rId14" Type="http://schemas.openxmlformats.org/officeDocument/2006/relationships/slideLayout" Target="../slideLayouts/slideLayout8.xml"/><Relationship Id="rId17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19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6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6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666666">
                  <a:alpha val="6666"/>
                </a:srgbClr>
              </a:gs>
              <a:gs pos="36000">
                <a:srgbClr val="666666">
                  <a:alpha val="5882"/>
                </a:srgbClr>
              </a:gs>
              <a:gs pos="69000">
                <a:srgbClr val="666666">
                  <a:alpha val="0"/>
                </a:srgbClr>
              </a:gs>
              <a:gs pos="100000">
                <a:srgbClr val="666666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16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6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999999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52540" y="5952762"/>
            <a:ext cx="1769060" cy="78943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  <p:sldLayoutId id="2147483662" r:id="rId20"/>
    <p:sldLayoutId id="2147483663" r:id="rId21"/>
    <p:sldLayoutId id="2147483664" r:id="rId22"/>
    <p:sldLayoutId id="2147483665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Lab 3</a:t>
            </a:r>
            <a:br>
              <a:rPr lang="en-US"/>
            </a:br>
            <a:r>
              <a:rPr lang="en-US"/>
              <a:t>Soil pH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SOIL 4234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Human Factors influencing soil pH</a:t>
            </a:r>
            <a:endParaRPr/>
          </a:p>
        </p:txBody>
      </p:sp>
      <p:sp>
        <p:nvSpPr>
          <p:cNvPr id="209" name="Google Shape;209;p10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Long term application of acidifying fertilizers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Harvest of crops</a:t>
            </a:r>
            <a:endParaRPr/>
          </a:p>
        </p:txBody>
      </p:sp>
      <p:graphicFrame>
        <p:nvGraphicFramePr>
          <p:cNvPr id="210" name="Google Shape;210;p10"/>
          <p:cNvGraphicFramePr/>
          <p:nvPr/>
        </p:nvGraphicFramePr>
        <p:xfrm>
          <a:off x="6962877" y="15083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{9EC0C758-99E5-4BEE-838C-99C7B7FB67E2}</a:tableStyleId>
              </a:tblPr>
              <a:tblGrid>
                <a:gridCol w="1261000"/>
                <a:gridCol w="1261000"/>
                <a:gridCol w="1261000"/>
                <a:gridCol w="1261000"/>
              </a:tblGrid>
              <a:tr h="4422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Lime required to neutralize the soil acidity produced by fertilizers if all ammonium-N is converted to nitrate-N.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 hMerge="1"/>
                <a:tc hMerge="1"/>
                <a:tc hMerge="1"/>
              </a:tr>
              <a:tr h="44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Nitrogen source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Chemical Formula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Composition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Lime required (lb CaCO</a:t>
                      </a:r>
                      <a:r>
                        <a:rPr baseline="-25000" lang="en-US" sz="1100" u="none" cap="none" strike="noStrike"/>
                        <a:t>3</a:t>
                      </a:r>
                      <a:r>
                        <a:rPr lang="en-US" sz="1100" u="none" cap="none" strike="noStrike"/>
                        <a:t> / lb N)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Anhydrous ammonia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NH</a:t>
                      </a:r>
                      <a:r>
                        <a:rPr baseline="-25000" lang="en-US" sz="1100" u="none" cap="none" strike="noStrike"/>
                        <a:t>3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82-0-0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1.8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218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Urea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(NH</a:t>
                      </a:r>
                      <a:r>
                        <a:rPr baseline="-25000" lang="en-US" sz="1100" u="none" cap="none" strike="noStrike"/>
                        <a:t>2</a:t>
                      </a:r>
                      <a:r>
                        <a:rPr lang="en-US" sz="1100" u="none" cap="none" strike="noStrike"/>
                        <a:t>)</a:t>
                      </a:r>
                      <a:r>
                        <a:rPr baseline="-25000" lang="en-US" sz="1100" u="none" cap="none" strike="noStrike"/>
                        <a:t> 2</a:t>
                      </a:r>
                      <a:r>
                        <a:rPr lang="en-US" sz="1100" u="none" cap="none" strike="noStrike"/>
                        <a:t> CO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46-0-0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1.8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Urea-Ammonium Nitrate</a:t>
                      </a:r>
                      <a:endParaRPr sz="9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(UAN)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(NH</a:t>
                      </a:r>
                      <a:r>
                        <a:rPr baseline="-25000" lang="en-US" sz="1100" u="none" cap="none" strike="noStrike"/>
                        <a:t>2</a:t>
                      </a:r>
                      <a:r>
                        <a:rPr lang="en-US" sz="1100" u="none" cap="none" strike="noStrike"/>
                        <a:t>)</a:t>
                      </a:r>
                      <a:r>
                        <a:rPr baseline="-25000" lang="en-US" sz="1100" u="none" cap="none" strike="noStrike"/>
                        <a:t> 2</a:t>
                      </a:r>
                      <a:r>
                        <a:rPr lang="en-US" sz="1100" u="none" cap="none" strike="noStrike"/>
                        <a:t> CO, NH</a:t>
                      </a:r>
                      <a:r>
                        <a:rPr baseline="-25000" lang="en-US" sz="1100" u="none" cap="none" strike="noStrike"/>
                        <a:t>4</a:t>
                      </a:r>
                      <a:r>
                        <a:rPr lang="en-US" sz="1100" u="none" cap="none" strike="noStrike"/>
                        <a:t>NO</a:t>
                      </a:r>
                      <a:r>
                        <a:rPr baseline="-25000" lang="en-US" sz="1100" u="none" cap="none" strike="noStrike"/>
                        <a:t>3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28-0-0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1.8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Ammonium nitrate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NH</a:t>
                      </a:r>
                      <a:r>
                        <a:rPr baseline="-25000" lang="en-US" sz="1100" u="none" cap="none" strike="noStrike"/>
                        <a:t>4</a:t>
                      </a:r>
                      <a:r>
                        <a:rPr lang="en-US" sz="1100" u="none" cap="none" strike="noStrike"/>
                        <a:t> NO</a:t>
                      </a:r>
                      <a:r>
                        <a:rPr baseline="-25000" lang="en-US" sz="1100" u="none" cap="none" strike="noStrike"/>
                        <a:t>3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34-0-0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1.8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Ammonium sulfate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(NH</a:t>
                      </a:r>
                      <a:r>
                        <a:rPr baseline="-25000" lang="en-US" sz="1100" u="none" cap="none" strike="noStrike"/>
                        <a:t>4</a:t>
                      </a:r>
                      <a:r>
                        <a:rPr lang="en-US" sz="1100" u="none" cap="none" strike="noStrike"/>
                        <a:t>)</a:t>
                      </a:r>
                      <a:r>
                        <a:rPr baseline="-25000" lang="en-US" sz="1100" u="none" cap="none" strike="noStrike"/>
                        <a:t> 2</a:t>
                      </a:r>
                      <a:r>
                        <a:rPr lang="en-US" sz="1100" u="none" cap="none" strike="noStrike"/>
                        <a:t>SO</a:t>
                      </a:r>
                      <a:r>
                        <a:rPr baseline="-25000" lang="en-US" sz="1100" u="none" cap="none" strike="noStrike"/>
                        <a:t>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21-0-0-24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5.4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Monoammonium phosphate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NH</a:t>
                      </a:r>
                      <a:r>
                        <a:rPr baseline="-25000" lang="en-US" sz="1100" u="none" cap="none" strike="noStrike"/>
                        <a:t>4</a:t>
                      </a:r>
                      <a:r>
                        <a:rPr lang="en-US" sz="1100" u="none" cap="none" strike="noStrike"/>
                        <a:t>H</a:t>
                      </a:r>
                      <a:r>
                        <a:rPr baseline="-25000" lang="en-US" sz="1100" u="none" cap="none" strike="noStrike"/>
                        <a:t>2</a:t>
                      </a:r>
                      <a:r>
                        <a:rPr lang="en-US" sz="1100" u="none" cap="none" strike="noStrike"/>
                        <a:t>PO</a:t>
                      </a:r>
                      <a:r>
                        <a:rPr baseline="-25000" lang="en-US" sz="1100" u="none" cap="none" strike="noStrike"/>
                        <a:t>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10-52-0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5.4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Diammonium phosphate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(NH</a:t>
                      </a:r>
                      <a:r>
                        <a:rPr baseline="-25000" lang="en-US" sz="1100" u="none" cap="none" strike="noStrike"/>
                        <a:t>4</a:t>
                      </a:r>
                      <a:r>
                        <a:rPr lang="en-US" sz="1100" u="none" cap="none" strike="noStrike"/>
                        <a:t>)</a:t>
                      </a:r>
                      <a:r>
                        <a:rPr baseline="-25000" lang="en-US" sz="1100" u="none" cap="none" strike="noStrike"/>
                        <a:t> 2</a:t>
                      </a:r>
                      <a:r>
                        <a:rPr lang="en-US" sz="1100" u="none" cap="none" strike="noStrike"/>
                        <a:t>HPO</a:t>
                      </a:r>
                      <a:r>
                        <a:rPr baseline="-25000" lang="en-US" sz="1100" u="none" cap="none" strike="noStrike"/>
                        <a:t>4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18-46-0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3.6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Triple super phosphate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P</a:t>
                      </a:r>
                      <a:r>
                        <a:rPr baseline="-25000" lang="en-US" sz="1100" u="none" cap="none" strike="noStrike"/>
                        <a:t>2</a:t>
                      </a:r>
                      <a:r>
                        <a:rPr lang="en-US" sz="1100" u="none" cap="none" strike="noStrike"/>
                        <a:t>O</a:t>
                      </a:r>
                      <a:r>
                        <a:rPr baseline="-25000" lang="en-US" sz="1100" u="none" cap="none" strike="noStrike"/>
                        <a:t>5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0-46-0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0.0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218275"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u="none" cap="none" strike="noStrike"/>
                        <a:t>                                                                 Adapted from Havlin et al., 1999.</a:t>
                      </a:r>
                      <a:endParaRPr sz="9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 hMerge="1"/>
                <a:tc hMerge="1"/>
                <a:tc hMerge="1"/>
              </a:tr>
            </a:tbl>
          </a:graphicData>
        </a:graphic>
      </p:graphicFrame>
      <p:graphicFrame>
        <p:nvGraphicFramePr>
          <p:cNvPr id="211" name="Google Shape;211;p10"/>
          <p:cNvGraphicFramePr/>
          <p:nvPr/>
        </p:nvGraphicFramePr>
        <p:xfrm>
          <a:off x="217714" y="342900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{9EC0C758-99E5-4BEE-838C-99C7B7FB67E2}</a:tableStyleId>
              </a:tblPr>
              <a:tblGrid>
                <a:gridCol w="1046600"/>
                <a:gridCol w="1107050"/>
                <a:gridCol w="1107050"/>
                <a:gridCol w="1107050"/>
                <a:gridCol w="1107050"/>
                <a:gridCol w="1107050"/>
              </a:tblGrid>
              <a:tr h="326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 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Ca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Mg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Na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chemeClr val="dk2"/>
                          </a:solidFill>
                        </a:rPr>
                        <a:t>Total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77000"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Pounds ECCE Lime for a 30 bu/ac Wheat Crop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 hMerge="1"/>
                <a:tc hMerge="1"/>
                <a:tc hMerge="1"/>
                <a:tc hMerge="1"/>
                <a:tc hMerge="1"/>
              </a:tr>
              <a:tr h="27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Grain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7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Straw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45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79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277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Total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55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24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11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cap="none" strike="noStrike"/>
                        <a:t>103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212" name="Google Shape;212;p10"/>
          <p:cNvSpPr/>
          <p:nvPr/>
        </p:nvSpPr>
        <p:spPr>
          <a:xfrm>
            <a:off x="8382000" y="2394857"/>
            <a:ext cx="772886" cy="3222172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"/>
          <p:cNvSpPr txBox="1"/>
          <p:nvPr>
            <p:ph type="title"/>
          </p:nvPr>
        </p:nvSpPr>
        <p:spPr>
          <a:xfrm>
            <a:off x="646112" y="452718"/>
            <a:ext cx="5330145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Human Factors influencing soil pH</a:t>
            </a:r>
            <a:endParaRPr/>
          </a:p>
        </p:txBody>
      </p:sp>
      <p:sp>
        <p:nvSpPr>
          <p:cNvPr id="218" name="Google Shape;218;p11"/>
          <p:cNvSpPr txBox="1"/>
          <p:nvPr>
            <p:ph idx="1" type="body"/>
          </p:nvPr>
        </p:nvSpPr>
        <p:spPr>
          <a:xfrm>
            <a:off x="363084" y="2005648"/>
            <a:ext cx="487294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Ammoniacal Fertilizer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Plants must uptake N in the form of NO</a:t>
            </a:r>
            <a:r>
              <a:rPr baseline="-25000" lang="en-US"/>
              <a:t>3</a:t>
            </a:r>
            <a:r>
              <a:rPr baseline="30000" lang="en-US"/>
              <a:t>-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Molecules will become free ions, just as Na</a:t>
            </a:r>
            <a:r>
              <a:rPr baseline="30000" lang="en-US"/>
              <a:t>+</a:t>
            </a:r>
            <a:r>
              <a:rPr lang="en-US"/>
              <a:t> and Cl</a:t>
            </a:r>
            <a:r>
              <a:rPr baseline="30000" lang="en-US"/>
              <a:t>-</a:t>
            </a:r>
            <a:r>
              <a:rPr lang="en-US"/>
              <a:t> do when in solution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In order for 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to be converted to a usable form, oxidation must occur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Oxidation is the movement of electrons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In this case, from the O</a:t>
            </a:r>
            <a:r>
              <a:rPr baseline="-25000" lang="en-US"/>
              <a:t>2</a:t>
            </a:r>
            <a:r>
              <a:rPr lang="en-US"/>
              <a:t> to the NH</a:t>
            </a:r>
            <a:r>
              <a:rPr baseline="-25000" lang="en-US"/>
              <a:t>4</a:t>
            </a:r>
            <a:endParaRPr/>
          </a:p>
        </p:txBody>
      </p:sp>
      <p:graphicFrame>
        <p:nvGraphicFramePr>
          <p:cNvPr id="219" name="Google Shape;219;p11"/>
          <p:cNvGraphicFramePr/>
          <p:nvPr/>
        </p:nvGraphicFramePr>
        <p:xfrm>
          <a:off x="5442857" y="2978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{9EC0C758-99E5-4BEE-838C-99C7B7FB67E2}</a:tableStyleId>
              </a:tblPr>
              <a:tblGrid>
                <a:gridCol w="1261000"/>
                <a:gridCol w="1261000"/>
                <a:gridCol w="1261000"/>
                <a:gridCol w="1261000"/>
              </a:tblGrid>
              <a:tr h="4422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Lime required to neutralize the soil acidity produced by fertilizers if all ammonium-N is converted to nitrate-N.</a:t>
                      </a:r>
                      <a:endParaRPr b="1"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 hMerge="1"/>
                <a:tc hMerge="1"/>
                <a:tc hMerge="1"/>
              </a:tr>
              <a:tr h="442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Nitrogen source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Chemical Formula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Composition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Lime required (lb CaCO</a:t>
                      </a:r>
                      <a:r>
                        <a:rPr baseline="-25000" lang="en-US" sz="1400" u="none" cap="none" strike="noStrike"/>
                        <a:t>3</a:t>
                      </a:r>
                      <a:r>
                        <a:rPr lang="en-US" sz="1400" u="none" cap="none" strike="noStrike"/>
                        <a:t> / lb N)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b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Anhydrous ammonia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NH</a:t>
                      </a:r>
                      <a:r>
                        <a:rPr baseline="-25000" lang="en-US" sz="1400" u="none" cap="none" strike="noStrike"/>
                        <a:t>3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82-0-0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1.8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218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Urea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(NH</a:t>
                      </a:r>
                      <a:r>
                        <a:rPr baseline="-25000" lang="en-US" sz="1400" u="none" cap="none" strike="noStrike"/>
                        <a:t>2</a:t>
                      </a:r>
                      <a:r>
                        <a:rPr lang="en-US" sz="1400" u="none" cap="none" strike="noStrike"/>
                        <a:t>)</a:t>
                      </a:r>
                      <a:r>
                        <a:rPr baseline="-25000" lang="en-US" sz="1400" u="none" cap="none" strike="noStrike"/>
                        <a:t> 2</a:t>
                      </a:r>
                      <a:r>
                        <a:rPr lang="en-US" sz="1400" u="none" cap="none" strike="noStrike"/>
                        <a:t> CO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46-0-0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1.8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Urea-Ammonium Nitrate</a:t>
                      </a:r>
                      <a:endParaRPr sz="105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(UAN)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(NH</a:t>
                      </a:r>
                      <a:r>
                        <a:rPr baseline="-25000" lang="en-US" sz="1400" u="none" cap="none" strike="noStrike"/>
                        <a:t>2</a:t>
                      </a:r>
                      <a:r>
                        <a:rPr lang="en-US" sz="1400" u="none" cap="none" strike="noStrike"/>
                        <a:t>)</a:t>
                      </a:r>
                      <a:r>
                        <a:rPr baseline="-25000" lang="en-US" sz="1400" u="none" cap="none" strike="noStrike"/>
                        <a:t> 2</a:t>
                      </a:r>
                      <a:r>
                        <a:rPr lang="en-US" sz="1400" u="none" cap="none" strike="noStrike"/>
                        <a:t> CO, NH</a:t>
                      </a:r>
                      <a:r>
                        <a:rPr baseline="-25000" lang="en-US" sz="1400" u="none" cap="none" strike="noStrike"/>
                        <a:t>4</a:t>
                      </a:r>
                      <a:r>
                        <a:rPr lang="en-US" sz="1400" u="none" cap="none" strike="noStrike"/>
                        <a:t>NO</a:t>
                      </a:r>
                      <a:r>
                        <a:rPr baseline="-25000" lang="en-US" sz="1400" u="none" cap="none" strike="noStrike"/>
                        <a:t>3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28-0-0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1.8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Ammonium nitrate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NH</a:t>
                      </a:r>
                      <a:r>
                        <a:rPr baseline="-25000" lang="en-US" sz="1400" u="none" cap="none" strike="noStrike"/>
                        <a:t>4</a:t>
                      </a:r>
                      <a:r>
                        <a:rPr lang="en-US" sz="1400" u="none" cap="none" strike="noStrike"/>
                        <a:t> NO</a:t>
                      </a:r>
                      <a:r>
                        <a:rPr baseline="-25000" lang="en-US" sz="1400" u="none" cap="none" strike="noStrike"/>
                        <a:t>3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34-0-0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1.8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301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Ammonium sulfate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(NH</a:t>
                      </a:r>
                      <a:r>
                        <a:rPr baseline="-25000" lang="en-US" sz="1400" u="none" cap="none" strike="noStrike"/>
                        <a:t>4</a:t>
                      </a:r>
                      <a:r>
                        <a:rPr lang="en-US" sz="1400" u="none" cap="none" strike="noStrike"/>
                        <a:t>)</a:t>
                      </a:r>
                      <a:r>
                        <a:rPr baseline="-25000" lang="en-US" sz="1400" u="none" cap="none" strike="noStrike"/>
                        <a:t> 2</a:t>
                      </a:r>
                      <a:r>
                        <a:rPr lang="en-US" sz="1400" u="none" cap="none" strike="noStrike"/>
                        <a:t>SO</a:t>
                      </a:r>
                      <a:r>
                        <a:rPr baseline="-25000" lang="en-US" sz="1400" u="none" cap="none" strike="noStrike"/>
                        <a:t>4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21-0-0-24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5.4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Monoammonium phosphate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NH</a:t>
                      </a:r>
                      <a:r>
                        <a:rPr baseline="-25000" lang="en-US" sz="1400" u="none" cap="none" strike="noStrike"/>
                        <a:t>4</a:t>
                      </a:r>
                      <a:r>
                        <a:rPr lang="en-US" sz="1400" u="none" cap="none" strike="noStrike"/>
                        <a:t>H</a:t>
                      </a:r>
                      <a:r>
                        <a:rPr baseline="-25000" lang="en-US" sz="1400" u="none" cap="none" strike="noStrike"/>
                        <a:t>2</a:t>
                      </a:r>
                      <a:r>
                        <a:rPr lang="en-US" sz="1400" u="none" cap="none" strike="noStrike"/>
                        <a:t>PO</a:t>
                      </a:r>
                      <a:r>
                        <a:rPr baseline="-25000" lang="en-US" sz="1400" u="none" cap="none" strike="noStrike"/>
                        <a:t>4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10-52-0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5.4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Diammonium phosphate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(NH</a:t>
                      </a:r>
                      <a:r>
                        <a:rPr baseline="-25000" lang="en-US" sz="1400" u="none" cap="none" strike="noStrike"/>
                        <a:t>4</a:t>
                      </a:r>
                      <a:r>
                        <a:rPr lang="en-US" sz="1400" u="none" cap="none" strike="noStrike"/>
                        <a:t>)</a:t>
                      </a:r>
                      <a:r>
                        <a:rPr baseline="-25000" lang="en-US" sz="1400" u="none" cap="none" strike="noStrike"/>
                        <a:t> 2</a:t>
                      </a:r>
                      <a:r>
                        <a:rPr lang="en-US" sz="1400" u="none" cap="none" strike="noStrike"/>
                        <a:t>HPO</a:t>
                      </a:r>
                      <a:r>
                        <a:rPr baseline="-25000" lang="en-US" sz="1400" u="none" cap="none" strike="noStrike"/>
                        <a:t>4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18-46-0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3.6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415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Triple super phosphate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P</a:t>
                      </a:r>
                      <a:r>
                        <a:rPr baseline="-25000" lang="en-US" sz="1400" u="none" cap="none" strike="noStrike"/>
                        <a:t>2</a:t>
                      </a:r>
                      <a:r>
                        <a:rPr lang="en-US" sz="1400" u="none" cap="none" strike="noStrike"/>
                        <a:t>O</a:t>
                      </a:r>
                      <a:r>
                        <a:rPr baseline="-25000" lang="en-US" sz="1400" u="none" cap="none" strike="noStrike"/>
                        <a:t>5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0-46-0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0.0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</a:tr>
              <a:tr h="218275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Adapted from Havlin et al., 1999.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10700" marB="10700" marR="10700" marL="10700" anchor="ctr"/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Nitrification from NH</a:t>
            </a:r>
            <a:r>
              <a:rPr baseline="-25000" lang="en-US"/>
              <a:t>4</a:t>
            </a:r>
            <a:r>
              <a:rPr baseline="30000" lang="en-US"/>
              <a:t>+</a:t>
            </a:r>
            <a:r>
              <a:rPr lang="en-US"/>
              <a:t> to NO</a:t>
            </a:r>
            <a:r>
              <a:rPr baseline="-25000" lang="en-US"/>
              <a:t>3</a:t>
            </a:r>
            <a:r>
              <a:rPr baseline="30000" lang="en-US"/>
              <a:t>-</a:t>
            </a:r>
            <a:endParaRPr/>
          </a:p>
        </p:txBody>
      </p:sp>
      <p:sp>
        <p:nvSpPr>
          <p:cNvPr id="225" name="Google Shape;225;p1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40" r="0" t="-8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 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7304314" y="2383971"/>
            <a:ext cx="783772" cy="598714"/>
          </a:xfrm>
          <a:prstGeom prst="ellipse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2995498" y="2383971"/>
            <a:ext cx="783772" cy="598714"/>
          </a:xfrm>
          <a:prstGeom prst="ellipse">
            <a:avLst/>
          </a:prstGeom>
          <a:noFill/>
          <a:ln cap="flat" cmpd="sng" w="571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How do we correct soil pH?</a:t>
            </a:r>
            <a:endParaRPr/>
          </a:p>
        </p:txBody>
      </p:sp>
      <p:sp>
        <p:nvSpPr>
          <p:cNvPr id="233" name="Google Shape;233;p1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40" r="0" t="-87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 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How  to measure soil pH?</a:t>
            </a:r>
            <a:endParaRPr/>
          </a:p>
        </p:txBody>
      </p:sp>
      <p:sp>
        <p:nvSpPr>
          <p:cNvPr id="239" name="Google Shape;239;p14"/>
          <p:cNvSpPr txBox="1"/>
          <p:nvPr>
            <p:ph idx="1" type="body"/>
          </p:nvPr>
        </p:nvSpPr>
        <p:spPr>
          <a:xfrm>
            <a:off x="1103313" y="2052918"/>
            <a:ext cx="6734402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Using Glass electrode pH meter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Compares voltage from electrode in sample to the electrode reading coming from a reference solution, and calculates pH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Most of today’s pH meters self contain both electrodes, however not all do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Measures 2 types of acidity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Based upon the extractor used</a:t>
            </a:r>
            <a:endParaRPr/>
          </a:p>
        </p:txBody>
      </p:sp>
      <p:pic>
        <p:nvPicPr>
          <p:cNvPr id="240" name="Google Shape;2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98972" y="1012371"/>
            <a:ext cx="3680717" cy="4557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How  to measure soil pH?</a:t>
            </a:r>
            <a:endParaRPr/>
          </a:p>
        </p:txBody>
      </p:sp>
      <p:sp>
        <p:nvSpPr>
          <p:cNvPr id="246" name="Google Shape;246;p15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1:1 soil:water solution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This gives you a read of solution acidity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While important information, when it comes to lime recommendations, does not give an accurate portrayal of reserve acidity in the soil 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Sikora Buffer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Utilizes a base to strip the exchangeable H</a:t>
            </a:r>
            <a:r>
              <a:rPr baseline="30000" lang="en-US"/>
              <a:t>+</a:t>
            </a:r>
            <a:r>
              <a:rPr lang="en-US"/>
              <a:t> ions, those ions that contribute to CEC (as we’ll talk about in another lab)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pH is then read again using glass bulb electrode to give a measure of exchangeable acidity, or ‘buffer’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is Soil pH?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76"/>
              <a:buChar char="►"/>
            </a:pPr>
            <a:r>
              <a:rPr lang="en-US" sz="2220"/>
              <a:t>pH refers to the negative logarithm of the hydronium (H</a:t>
            </a:r>
            <a:r>
              <a:rPr baseline="30000" lang="en-US" sz="2220"/>
              <a:t>+</a:t>
            </a:r>
            <a:r>
              <a:rPr lang="en-US" sz="2220"/>
              <a:t>) concentration in soil solution, relating to the OH</a:t>
            </a:r>
            <a:r>
              <a:rPr baseline="30000" lang="en-US" sz="2220"/>
              <a:t>-</a:t>
            </a:r>
            <a:r>
              <a:rPr lang="en-US" sz="2220"/>
              <a:t> concentration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/>
              <a:t>pH = -log[H</a:t>
            </a:r>
            <a:r>
              <a:rPr baseline="30000" lang="en-US" sz="2220"/>
              <a:t>+</a:t>
            </a:r>
            <a:r>
              <a:rPr lang="en-US" sz="2220"/>
              <a:t>]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“p” is the log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“H” is the concentration of H</a:t>
            </a:r>
            <a:r>
              <a:rPr baseline="30000" lang="en-US" sz="1850"/>
              <a:t>+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76"/>
              <a:buChar char="►"/>
            </a:pPr>
            <a:r>
              <a:rPr lang="en-US" sz="2220"/>
              <a:t>pH and pOH are interconnected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Just like NaCl becomes Na</a:t>
            </a:r>
            <a:r>
              <a:rPr baseline="30000" lang="en-US" sz="1850"/>
              <a:t>+</a:t>
            </a:r>
            <a:r>
              <a:rPr lang="en-US" sz="1850"/>
              <a:t> and Cl</a:t>
            </a:r>
            <a:r>
              <a:rPr baseline="30000" lang="en-US" sz="1850"/>
              <a:t>-</a:t>
            </a:r>
            <a:r>
              <a:rPr lang="en-US" sz="1850"/>
              <a:t> when in solution, H</a:t>
            </a:r>
            <a:r>
              <a:rPr baseline="-25000" lang="en-US" sz="1850"/>
              <a:t>2</a:t>
            </a:r>
            <a:r>
              <a:rPr lang="en-US" sz="1850"/>
              <a:t>O will become H</a:t>
            </a:r>
            <a:r>
              <a:rPr baseline="30000" lang="en-US" sz="1850"/>
              <a:t>+</a:t>
            </a:r>
            <a:r>
              <a:rPr lang="en-US" sz="1850"/>
              <a:t> and OH</a:t>
            </a:r>
            <a:r>
              <a:rPr baseline="30000" lang="en-US" sz="1850"/>
              <a:t>-</a:t>
            </a:r>
            <a:r>
              <a:rPr lang="en-US" sz="1850"/>
              <a:t> when in solution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Char char="►"/>
            </a:pPr>
            <a:r>
              <a:rPr lang="en-US" sz="1850"/>
              <a:t>For any solution at room temperature: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32"/>
              <a:buChar char="►"/>
            </a:pPr>
            <a:r>
              <a:rPr lang="en-US" sz="1665"/>
              <a:t>pH + pOH = 14</a:t>
            </a:r>
            <a:endParaRPr/>
          </a:p>
          <a:p>
            <a:pPr indent="-248920" lvl="0" marL="3429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80"/>
              <a:buNone/>
            </a:pPr>
            <a:r>
              <a:t/>
            </a:r>
            <a:endParaRPr sz="18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is Soil pH?</a:t>
            </a:r>
            <a:endParaRPr/>
          </a:p>
        </p:txBody>
      </p:sp>
      <p:sp>
        <p:nvSpPr>
          <p:cNvPr id="161" name="Google Shape;161;p3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Acidic solution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H</a:t>
            </a:r>
            <a:r>
              <a:rPr baseline="30000" lang="en-US" sz="2800"/>
              <a:t>+</a:t>
            </a:r>
            <a:r>
              <a:rPr lang="en-US" sz="2800"/>
              <a:t> &gt; OH</a:t>
            </a:r>
            <a:r>
              <a:rPr baseline="30000" lang="en-US" sz="2800"/>
              <a:t>-</a:t>
            </a:r>
            <a:endParaRPr sz="2800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Neutral Solution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H</a:t>
            </a:r>
            <a:r>
              <a:rPr baseline="30000" lang="en-US" sz="2800"/>
              <a:t>+</a:t>
            </a:r>
            <a:r>
              <a:rPr lang="en-US" sz="2800"/>
              <a:t> = OH</a:t>
            </a:r>
            <a:r>
              <a:rPr baseline="30000" lang="en-US" sz="2800"/>
              <a:t>-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Basic Solution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H</a:t>
            </a:r>
            <a:r>
              <a:rPr baseline="30000" lang="en-US" sz="2800"/>
              <a:t>+</a:t>
            </a:r>
            <a:r>
              <a:rPr lang="en-US" sz="2800"/>
              <a:t> &lt; OH</a:t>
            </a:r>
            <a:r>
              <a:rPr baseline="30000" lang="en-US" sz="2800"/>
              <a:t>-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is Soil pH?</a:t>
            </a:r>
            <a:endParaRPr/>
          </a:p>
        </p:txBody>
      </p:sp>
      <p:sp>
        <p:nvSpPr>
          <p:cNvPr id="167" name="Google Shape;167;p4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pH = -log[H</a:t>
            </a:r>
            <a:r>
              <a:rPr baseline="30000" lang="en-US" sz="3200"/>
              <a:t>+</a:t>
            </a:r>
            <a:r>
              <a:rPr lang="en-US" sz="3200"/>
              <a:t>]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[H</a:t>
            </a:r>
            <a:r>
              <a:rPr baseline="30000" lang="en-US" sz="3200"/>
              <a:t>+</a:t>
            </a:r>
            <a:r>
              <a:rPr lang="en-US" sz="3200"/>
              <a:t>] = 10</a:t>
            </a:r>
            <a:r>
              <a:rPr baseline="30000" lang="en-US" sz="3200"/>
              <a:t>-1</a:t>
            </a:r>
            <a:r>
              <a:rPr lang="en-US" sz="3200"/>
              <a:t>			pH = 1 (strong acid)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[H</a:t>
            </a:r>
            <a:r>
              <a:rPr baseline="30000" lang="en-US" sz="3200"/>
              <a:t>+</a:t>
            </a:r>
            <a:r>
              <a:rPr lang="en-US" sz="3200"/>
              <a:t>] = 10</a:t>
            </a:r>
            <a:r>
              <a:rPr baseline="30000" lang="en-US" sz="3200"/>
              <a:t>-7</a:t>
            </a:r>
            <a:r>
              <a:rPr lang="en-US" sz="3200"/>
              <a:t>			pH = 7 (neutral)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/>
              <a:t>[H</a:t>
            </a:r>
            <a:r>
              <a:rPr baseline="30000" lang="en-US" sz="3200"/>
              <a:t>+</a:t>
            </a:r>
            <a:r>
              <a:rPr lang="en-US" sz="3200"/>
              <a:t>] = 10</a:t>
            </a:r>
            <a:r>
              <a:rPr baseline="30000" lang="en-US" sz="3200"/>
              <a:t>-14</a:t>
            </a:r>
            <a:r>
              <a:rPr lang="en-US" sz="3200"/>
              <a:t>			pH = 14 (strong alkaline)</a:t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241300" lvl="0" marL="342900" rtl="0" algn="l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Effects on soil pH</a:t>
            </a:r>
            <a:endParaRPr/>
          </a:p>
        </p:txBody>
      </p: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6105525" y="1548093"/>
            <a:ext cx="5820753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Soil pH can affect the reactions found within the soil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Acids, specifically the H</a:t>
            </a:r>
            <a:r>
              <a:rPr baseline="30000" lang="en-US"/>
              <a:t>+</a:t>
            </a:r>
            <a:r>
              <a:rPr lang="en-US"/>
              <a:t> that makes a solution acidic, can cause mayhem within compounds, stripping them of their components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This not only affects nutrient availability, but also the form in which the nutrient is found in the soil</a:t>
            </a:r>
            <a:endParaRPr/>
          </a:p>
        </p:txBody>
      </p:sp>
      <p:pic>
        <p:nvPicPr>
          <p:cNvPr descr="Soil Reaction pH"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112" y="1539000"/>
            <a:ext cx="5431536" cy="4213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80" name="Google Shape;180;p6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9175" y="452718"/>
            <a:ext cx="37719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8094" y="3273198"/>
            <a:ext cx="4933950" cy="328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75869" y="82989"/>
            <a:ext cx="4080063" cy="400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Types of Soil acidity</a:t>
            </a:r>
            <a:endParaRPr/>
          </a:p>
        </p:txBody>
      </p:sp>
      <p:sp>
        <p:nvSpPr>
          <p:cNvPr id="189" name="Google Shape;189;p7"/>
          <p:cNvSpPr txBox="1"/>
          <p:nvPr>
            <p:ph idx="1" type="body"/>
          </p:nvPr>
        </p:nvSpPr>
        <p:spPr>
          <a:xfrm>
            <a:off x="1103313" y="2052918"/>
            <a:ext cx="6298974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As with nutrients (as lecture will discuss later), there are different types of soil acidity: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Active acidity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H</a:t>
            </a:r>
            <a:r>
              <a:rPr baseline="30000" lang="en-US"/>
              <a:t>+</a:t>
            </a:r>
            <a:r>
              <a:rPr lang="en-US"/>
              <a:t> ions currently present in soil solution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This is what is read using a pH meter, and governs all reactions, and causes problems with soil roots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Residual acidity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All acid cations tightly bound to soil minerals. </a:t>
            </a:r>
            <a:endParaRPr/>
          </a:p>
        </p:txBody>
      </p:sp>
      <p:pic>
        <p:nvPicPr>
          <p:cNvPr descr="http://wiki.ubc.ca/images/5/53/15_3acidity.jpg" id="190" name="Google Shape;19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2287" y="235455"/>
            <a:ext cx="4658911" cy="363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30639" y="4087643"/>
            <a:ext cx="4152938" cy="197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Types of Soil Acidity</a:t>
            </a:r>
            <a:endParaRPr/>
          </a:p>
        </p:txBody>
      </p:sp>
      <p:sp>
        <p:nvSpPr>
          <p:cNvPr id="197" name="Google Shape;197;p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Exchangeable acidity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Acid cations occupied on CEC</a:t>
            </a:r>
            <a:endParaRPr/>
          </a:p>
          <a:p>
            <a:pPr indent="-228600" lvl="2" marL="1143000" rtl="0" algn="l">
              <a:spcBef>
                <a:spcPts val="1000"/>
              </a:spcBef>
              <a:spcAft>
                <a:spcPts val="0"/>
              </a:spcAft>
              <a:buSzPts val="1280"/>
              <a:buChar char="►"/>
            </a:pPr>
            <a:r>
              <a:rPr lang="en-US"/>
              <a:t>Cation Exchange Capacity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What we discuss as </a:t>
            </a:r>
            <a:r>
              <a:rPr lang="en-US" u="sng"/>
              <a:t>buffer capacity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Buffer’s must be used to measure this type of acidity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Most common is Sikora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Larger amounts of exchangeable acidity mean that in order to enact pH change via lime, more lime will be required compared to lower exchangeable acidity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Origins of Acidity</a:t>
            </a:r>
            <a:endParaRPr/>
          </a:p>
        </p:txBody>
      </p:sp>
      <p:sp>
        <p:nvSpPr>
          <p:cNvPr id="203" name="Google Shape;203;p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Normal release of H</a:t>
            </a:r>
            <a:r>
              <a:rPr baseline="30000" lang="en-US"/>
              <a:t>+</a:t>
            </a:r>
            <a:r>
              <a:rPr lang="en-US"/>
              <a:t> from natural chemical processes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Atmospheric CO</a:t>
            </a:r>
            <a:r>
              <a:rPr baseline="-25000" lang="en-US"/>
              <a:t>2</a:t>
            </a:r>
            <a:r>
              <a:rPr lang="en-US"/>
              <a:t> and H</a:t>
            </a:r>
            <a:r>
              <a:rPr baseline="-25000" lang="en-US"/>
              <a:t>2</a:t>
            </a:r>
            <a:r>
              <a:rPr lang="en-US"/>
              <a:t>O react to form carbonic acid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Organic molecules react with water and cause acid dissociation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Oxidation of Nutrients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Accumulation of O.M.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Reaction of Al. cations with water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Natural Deposition</a:t>
            </a:r>
            <a:endParaRPr/>
          </a:p>
          <a:p>
            <a:pPr indent="-285750" lvl="1" marL="74295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/>
              <a:t>Lightning deposits acidic HNO</a:t>
            </a:r>
            <a:r>
              <a:rPr baseline="-25000" lang="en-US"/>
              <a:t>3</a:t>
            </a:r>
            <a:endParaRPr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/>
              <a:t>Human Factors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Custom 11">
      <a:dk1>
        <a:srgbClr val="FF7300"/>
      </a:dk1>
      <a:lt1>
        <a:srgbClr val="FFFFFF"/>
      </a:lt1>
      <a:dk2>
        <a:srgbClr val="000000"/>
      </a:dk2>
      <a:lt2>
        <a:srgbClr val="FFFFFF"/>
      </a:lt2>
      <a:accent1>
        <a:srgbClr val="FF7300"/>
      </a:accent1>
      <a:accent2>
        <a:srgbClr val="FF73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2020-08-13T13:27:42Z</dcterms:created>
  <dc:creator>Reed, Vaughn</dc:creator>
</cp:coreProperties>
</file>