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4" r:id="rId6"/>
    <p:sldId id="267" r:id="rId7"/>
    <p:sldId id="265" r:id="rId8"/>
    <p:sldId id="266" r:id="rId9"/>
    <p:sldId id="258" r:id="rId10"/>
    <p:sldId id="259" r:id="rId11"/>
    <p:sldId id="260" r:id="rId12"/>
    <p:sldId id="268" r:id="rId13"/>
    <p:sldId id="269" r:id="rId14"/>
    <p:sldId id="272" r:id="rId15"/>
    <p:sldId id="271" r:id="rId16"/>
    <p:sldId id="270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>
                <a:solidFill>
                  <a:srgbClr val="FFC000"/>
                </a:solidFill>
              </a:rPr>
              <a:t>K Standard Curve</a:t>
            </a:r>
          </a:p>
        </c:rich>
      </c:tx>
      <c:layout>
        <c:manualLayout>
          <c:xMode val="edge"/>
          <c:yMode val="edge"/>
          <c:x val="0.1742220158035285"/>
          <c:y val="0.19309461230554967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K Standard Curve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1"/>
            <c:trendlineLbl>
              <c:layout>
                <c:manualLayout>
                  <c:x val="0.1861767744473877"/>
                  <c:y val="0.28561818488361446"/>
                </c:manualLayout>
              </c:layout>
              <c:numFmt formatCode="General" sourceLinked="0"/>
            </c:trendlineLbl>
          </c:trendline>
          <c:xVal>
            <c:numRef>
              <c:f>Sheet1!$B$26:$B$29</c:f>
              <c:numCache>
                <c:formatCode>General</c:formatCode>
                <c:ptCount val="4"/>
                <c:pt idx="0">
                  <c:v>5.16E-2</c:v>
                </c:pt>
                <c:pt idx="1">
                  <c:v>0.12690000000000001</c:v>
                </c:pt>
                <c:pt idx="2">
                  <c:v>0.27189999999999998</c:v>
                </c:pt>
                <c:pt idx="3">
                  <c:v>0.58499999999999996</c:v>
                </c:pt>
              </c:numCache>
            </c:numRef>
          </c:xVal>
          <c:yVal>
            <c:numRef>
              <c:f>Sheet1!$A$26:$A$29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2.5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85-48C6-823F-222A8F090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60672"/>
        <c:axId val="175461232"/>
      </c:scatterChart>
      <c:valAx>
        <c:axId val="17546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5461232"/>
        <c:crosses val="autoZero"/>
        <c:crossBetween val="midCat"/>
      </c:valAx>
      <c:valAx>
        <c:axId val="17546123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Concentration (ppm)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5460672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="1" dirty="0">
                <a:solidFill>
                  <a:srgbClr val="FFC000"/>
                </a:solidFill>
              </a:rPr>
              <a:t>Ca Standard Curve</a:t>
            </a:r>
          </a:p>
        </c:rich>
      </c:tx>
      <c:layout>
        <c:manualLayout>
          <c:xMode val="edge"/>
          <c:yMode val="edge"/>
          <c:x val="0.16896809578644201"/>
          <c:y val="0.2317135347666596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Ca Standard Curve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1"/>
            <c:trendlineLbl>
              <c:layout>
                <c:manualLayout>
                  <c:x val="0.13040563724293569"/>
                  <c:y val="0.35603740798441996"/>
                </c:manualLayout>
              </c:layout>
              <c:numFmt formatCode="General" sourceLinked="0"/>
            </c:trendlineLbl>
          </c:trendline>
          <c:xVal>
            <c:numRef>
              <c:f>Sheet1!$B$2:$B$5</c:f>
              <c:numCache>
                <c:formatCode>General</c:formatCode>
                <c:ptCount val="4"/>
                <c:pt idx="0">
                  <c:v>9.1000000000000004E-3</c:v>
                </c:pt>
                <c:pt idx="1">
                  <c:v>7.0000000000000007E-2</c:v>
                </c:pt>
                <c:pt idx="2">
                  <c:v>0.1042</c:v>
                </c:pt>
                <c:pt idx="3">
                  <c:v>0.19939999999999999</c:v>
                </c:pt>
              </c:numCache>
            </c:numRef>
          </c:xVal>
          <c:y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4C-4E1A-9309-5275D50C9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63472"/>
        <c:axId val="175464032"/>
      </c:scatterChart>
      <c:valAx>
        <c:axId val="17546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5464032"/>
        <c:crosses val="autoZero"/>
        <c:crossBetween val="midCat"/>
      </c:valAx>
      <c:valAx>
        <c:axId val="17546403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Concentration (ppm)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5463472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>
                <a:solidFill>
                  <a:srgbClr val="FFC000"/>
                </a:solidFill>
              </a:rPr>
              <a:t>Mg Standard Curve</a:t>
            </a:r>
          </a:p>
        </c:rich>
      </c:tx>
      <c:layout>
        <c:manualLayout>
          <c:xMode val="edge"/>
          <c:yMode val="edge"/>
          <c:x val="0.19095465930463026"/>
          <c:y val="0.221659211703047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01407763879832"/>
          <c:y val="0.15044028151767094"/>
          <c:w val="0.79188200135206388"/>
          <c:h val="0.65015509163426721"/>
        </c:manualLayout>
      </c:layout>
      <c:scatterChart>
        <c:scatterStyle val="lineMarker"/>
        <c:varyColors val="0"/>
        <c:ser>
          <c:idx val="0"/>
          <c:order val="0"/>
          <c:tx>
            <c:v>Mg Standard Curve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1"/>
            <c:trendlineLbl>
              <c:layout>
                <c:manualLayout>
                  <c:x val="0.102944998551703"/>
                  <c:y val="0.299178848614787"/>
                </c:manualLayout>
              </c:layout>
              <c:numFmt formatCode="General" sourceLinked="0"/>
            </c:trendlineLbl>
          </c:trendline>
          <c:xVal>
            <c:numRef>
              <c:f>Sheet1!$B$12:$B$16</c:f>
              <c:numCache>
                <c:formatCode>General</c:formatCode>
                <c:ptCount val="5"/>
                <c:pt idx="0">
                  <c:v>8.8999999999999999E-3</c:v>
                </c:pt>
                <c:pt idx="1">
                  <c:v>0.21870000000000001</c:v>
                </c:pt>
                <c:pt idx="2">
                  <c:v>0.41510000000000002</c:v>
                </c:pt>
                <c:pt idx="3">
                  <c:v>0.81659999999999999</c:v>
                </c:pt>
                <c:pt idx="4">
                  <c:v>0.98180000000000001</c:v>
                </c:pt>
              </c:numCache>
            </c:numRef>
          </c:xVal>
          <c:yVal>
            <c:numRef>
              <c:f>Sheet1!$A$12:$A$16</c:f>
              <c:numCache>
                <c:formatCode>General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1.6</c:v>
                </c:pt>
                <c:pt idx="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DD-45AF-9858-B64403EA4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65712"/>
        <c:axId val="175466272"/>
      </c:scatterChart>
      <c:valAx>
        <c:axId val="17546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5466272"/>
        <c:crosses val="autoZero"/>
        <c:crossBetween val="midCat"/>
      </c:valAx>
      <c:valAx>
        <c:axId val="17546627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</a:t>
                </a:r>
                <a:r>
                  <a:rPr lang="en-US" baseline="0"/>
                  <a:t> Concentration (ppm)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5465712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6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67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5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0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2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FD8328-6A81-4B52-A994-8C203A000DA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B984-3A8B-4A91-B530-487267BA6F5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40" y="5952762"/>
            <a:ext cx="1769060" cy="7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8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mEyymGXOf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_GUUJr-s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Nutrient Mobility and CEC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SOIL 4234 Lab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leaching 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5488" y="1564872"/>
            <a:ext cx="3865243" cy="7922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mtClean="0"/>
              <a:t>Environment – groundwater contamination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5364" y="1492373"/>
            <a:ext cx="3855720" cy="468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dirty="0" smtClean="0"/>
              <a:t>Agriculture -fertilization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4" descr="Image result for ground water contamination by ni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31" y="2357133"/>
            <a:ext cx="3171681" cy="326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corn fertiliz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88" y="2021052"/>
            <a:ext cx="4674871" cy="2629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06760" y="4859761"/>
            <a:ext cx="3865243" cy="126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 smtClean="0"/>
              <a:t>Implementation of 4R approach: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Right Rate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Right Time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Right Source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Right Place 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Bray’s Nutrient Mobility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nutrient inputs to correct deficiencies is closely linked to whether the nutrient is mobile in the soil or not</a:t>
            </a:r>
          </a:p>
          <a:p>
            <a:r>
              <a:rPr lang="en-US" dirty="0" smtClean="0"/>
              <a:t>As the mobility of a nutrient in soil decreases the amount needed in the soil increases from a value equal to the product of maximum yield and optimum plant composition to a constant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72" y="4032285"/>
            <a:ext cx="4849940" cy="2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56816"/>
            <a:ext cx="3326956" cy="4195481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Mobile (not T-Mobile): </a:t>
            </a:r>
            <a:endParaRPr lang="en-US" b="1" dirty="0" smtClean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 smtClean="0"/>
              <a:t>NO</a:t>
            </a:r>
            <a:r>
              <a:rPr lang="en-US" b="1" baseline="-25000" dirty="0" smtClean="0"/>
              <a:t>3</a:t>
            </a:r>
            <a:r>
              <a:rPr lang="en-US" b="1" baseline="30000" dirty="0" smtClean="0"/>
              <a:t>-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SO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-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Cl</a:t>
            </a:r>
            <a:r>
              <a:rPr lang="en-US" sz="2000" b="1" baseline="30000" dirty="0" smtClean="0"/>
              <a:t>-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b="1" dirty="0" smtClean="0"/>
              <a:t>Negative charges repel other negative charges</a:t>
            </a:r>
          </a:p>
          <a:p>
            <a:pPr lvl="1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30268" y="1956816"/>
            <a:ext cx="3634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Somewhat Mobile: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HPO</a:t>
            </a:r>
            <a:r>
              <a:rPr lang="en-US" sz="2000" b="1" baseline="-25000" dirty="0"/>
              <a:t>4</a:t>
            </a:r>
            <a:r>
              <a:rPr lang="en-US" sz="2000" b="1" baseline="30000" dirty="0"/>
              <a:t>2-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PO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-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Nutrients are somewhat immobile due to their reactions with other minerals in the soil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Gets bound with Ca, Fe, Al, Mg, etc.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65008" y="1956816"/>
            <a:ext cx="3447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Immobile (also, not T-Mobile): P, 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NH</a:t>
            </a:r>
            <a:r>
              <a:rPr lang="en-US" sz="2000" b="1" baseline="-25000" dirty="0" smtClean="0"/>
              <a:t>4</a:t>
            </a:r>
            <a:r>
              <a:rPr lang="en-US" sz="2000" b="1" baseline="30000" dirty="0"/>
              <a:t>+</a:t>
            </a:r>
            <a:endParaRPr lang="en-US" sz="20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K</a:t>
            </a:r>
            <a:r>
              <a:rPr lang="en-US" sz="2000" b="1" baseline="30000" dirty="0"/>
              <a:t>+</a:t>
            </a:r>
            <a:endParaRPr lang="en-US" sz="20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Ca</a:t>
            </a:r>
            <a:r>
              <a:rPr lang="en-US" sz="2000" b="1" baseline="30000" dirty="0"/>
              <a:t>2+</a:t>
            </a:r>
            <a:endParaRPr lang="en-US" sz="20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Mg</a:t>
            </a:r>
            <a:r>
              <a:rPr lang="en-US" sz="2000" b="1" baseline="30000" dirty="0"/>
              <a:t>2</a:t>
            </a:r>
            <a:r>
              <a:rPr lang="en-US" sz="2000" b="1" baseline="30000" dirty="0" smtClean="0"/>
              <a:t>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Getting caught on clay particles negative (-) charge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01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relationship between units commonly used to express cation exchange capacity (CEC) and be able to show that </a:t>
            </a:r>
            <a:r>
              <a:rPr lang="en-US" dirty="0" err="1" smtClean="0"/>
              <a:t>meq</a:t>
            </a:r>
            <a:r>
              <a:rPr lang="en-US" dirty="0" smtClean="0"/>
              <a:t>/100 g equals </a:t>
            </a:r>
            <a:r>
              <a:rPr lang="en-US" dirty="0" err="1" smtClean="0"/>
              <a:t>cmoles</a:t>
            </a:r>
            <a:r>
              <a:rPr lang="en-US" baseline="-25000" dirty="0" smtClean="0"/>
              <a:t>(c)</a:t>
            </a:r>
          </a:p>
          <a:p>
            <a:r>
              <a:rPr lang="en-US" dirty="0" smtClean="0"/>
              <a:t>Learn the CEC of common clays and organic matter</a:t>
            </a:r>
          </a:p>
          <a:p>
            <a:r>
              <a:rPr lang="en-US" dirty="0" smtClean="0"/>
              <a:t>Explain how ions exchange in clays and organic matter and how we can use it to measure cation exchange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Exchangeable Acidity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7" r="2670" b="12749"/>
          <a:stretch/>
        </p:blipFill>
        <p:spPr>
          <a:xfrm>
            <a:off x="1319023" y="1558331"/>
            <a:ext cx="6035040" cy="4690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16" r="20202"/>
          <a:stretch/>
        </p:blipFill>
        <p:spPr>
          <a:xfrm>
            <a:off x="8129286" y="1478321"/>
            <a:ext cx="1156446" cy="288412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5048" y="4476749"/>
            <a:ext cx="1991474" cy="199147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1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Exchangeable Acidity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Ba(CH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/>
              <a:t> - Barium (Ba</a:t>
            </a:r>
            <a:r>
              <a:rPr lang="en-US" baseline="30000" dirty="0"/>
              <a:t>2+</a:t>
            </a:r>
            <a:r>
              <a:rPr lang="en-US" dirty="0"/>
              <a:t>) has s strong enough attraction for the soil exchange sites to pull off the H</a:t>
            </a:r>
            <a:r>
              <a:rPr lang="en-US" baseline="30000" dirty="0"/>
              <a:t>+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Phenolphthalein</a:t>
            </a:r>
            <a:r>
              <a:rPr lang="en-US" dirty="0"/>
              <a:t> – used as indicator in acid-base titration; It turns colorless in acidic solutions and pink in basic solutions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– source of base 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Exchangeable Acidity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02" y="2052918"/>
            <a:ext cx="6537559" cy="328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7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Exchangeable Basic 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112"/>
          <a:stretch/>
        </p:blipFill>
        <p:spPr>
          <a:xfrm>
            <a:off x="1515618" y="2052918"/>
            <a:ext cx="7452360" cy="3303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2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Exchangeable Basic 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</a:rPr>
              <a:t>Mehlich </a:t>
            </a:r>
            <a:r>
              <a:rPr lang="en-US" sz="2800" b="1" dirty="0" smtClean="0">
                <a:solidFill>
                  <a:schemeClr val="bg1"/>
                </a:solidFill>
              </a:rPr>
              <a:t>3 –talk about more when we get to P and K extraction</a:t>
            </a:r>
            <a:endParaRPr lang="en-US" sz="2800" b="1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b="1" u="sng" dirty="0"/>
              <a:t>Acetic acid</a:t>
            </a:r>
            <a:r>
              <a:rPr lang="en-US" dirty="0"/>
              <a:t>: buffers the extracting solution to pH 2.5 when all reagents are added and mixed, thus preventing calcium from being precipitated as calcium fluoride</a:t>
            </a:r>
          </a:p>
          <a:p>
            <a:pPr lvl="1">
              <a:spcAft>
                <a:spcPts val="1200"/>
              </a:spcAft>
            </a:pPr>
            <a:r>
              <a:rPr lang="en-US" b="1" u="sng" dirty="0"/>
              <a:t>Ammonium nitrate</a:t>
            </a:r>
            <a:r>
              <a:rPr lang="en-US" dirty="0"/>
              <a:t>: facilitates extraction of basic cations such as Ca, Mg, Na and K</a:t>
            </a:r>
          </a:p>
          <a:p>
            <a:pPr lvl="1">
              <a:spcAft>
                <a:spcPts val="1200"/>
              </a:spcAft>
            </a:pPr>
            <a:r>
              <a:rPr lang="en-US" b="1" u="sng" dirty="0"/>
              <a:t>Nitric acid</a:t>
            </a:r>
            <a:r>
              <a:rPr lang="en-US" dirty="0"/>
              <a:t>: extracts a portion of calcium phosphates; its acid component [H+] aids in extraction of basic and micronutrient cations</a:t>
            </a:r>
          </a:p>
          <a:p>
            <a:pPr lvl="1">
              <a:spcAft>
                <a:spcPts val="1200"/>
              </a:spcAft>
            </a:pPr>
            <a:r>
              <a:rPr lang="en-US" b="1" u="sng" dirty="0"/>
              <a:t>Ammonium fluoride</a:t>
            </a:r>
            <a:r>
              <a:rPr lang="en-US" dirty="0"/>
              <a:t>: the NH</a:t>
            </a:r>
            <a:r>
              <a:rPr lang="en-US" baseline="-25000" dirty="0"/>
              <a:t>4</a:t>
            </a:r>
            <a:r>
              <a:rPr lang="en-US" dirty="0"/>
              <a:t>+ ion complements ammonium nitrate in extracting basic cations</a:t>
            </a:r>
          </a:p>
          <a:p>
            <a:pPr lvl="1">
              <a:spcAft>
                <a:spcPts val="1200"/>
              </a:spcAft>
            </a:pPr>
            <a:r>
              <a:rPr lang="en-US" b="1" u="sng" dirty="0" err="1"/>
              <a:t>Ethylenediaminetetraacetic</a:t>
            </a:r>
            <a:r>
              <a:rPr lang="en-US" b="1" u="sng" dirty="0"/>
              <a:t> acid (EDTA)</a:t>
            </a:r>
            <a:r>
              <a:rPr lang="en-US" dirty="0"/>
              <a:t>: chelates micronutrients (Fe, </a:t>
            </a:r>
            <a:r>
              <a:rPr lang="en-US" dirty="0" err="1"/>
              <a:t>Mn</a:t>
            </a:r>
            <a:r>
              <a:rPr lang="en-US" dirty="0"/>
              <a:t>, Zn, Cu); prevents precipitation of calcium fluoride.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Exchangeable Basic 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3812"/>
          <a:stretch/>
        </p:blipFill>
        <p:spPr>
          <a:xfrm>
            <a:off x="1702071" y="1289663"/>
            <a:ext cx="4598339" cy="2720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34053" b="23000"/>
          <a:stretch/>
        </p:blipFill>
        <p:spPr>
          <a:xfrm>
            <a:off x="5123116" y="3678532"/>
            <a:ext cx="5170552" cy="256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6806" y="1349432"/>
            <a:ext cx="3876862" cy="72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200" dirty="0" smtClean="0"/>
              <a:t>Inductively Coupled Argon Plasma (ICAP)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02071" y="5771693"/>
            <a:ext cx="3345223" cy="476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en-US" sz="2200" dirty="0" smtClean="0"/>
              <a:t>Atomic Absorption (AA)</a:t>
            </a:r>
          </a:p>
        </p:txBody>
      </p:sp>
    </p:spTree>
    <p:extLst>
      <p:ext uri="{BB962C8B-B14F-4D97-AF65-F5344CB8AC3E}">
        <p14:creationId xmlns:p14="http://schemas.microsoft.com/office/powerpoint/2010/main" val="8545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mEyymGXOf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9721"/>
            <a:ext cx="12280392" cy="69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Exchangeable Basic 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31977" y="4754025"/>
            <a:ext cx="3377790" cy="1642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Calculate concentration of K, Ca, and Mg from the standard curves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28153"/>
              </p:ext>
            </p:extLst>
          </p:nvPr>
        </p:nvGraphicFramePr>
        <p:xfrm>
          <a:off x="1103312" y="1794336"/>
          <a:ext cx="4000499" cy="295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52866"/>
              </p:ext>
            </p:extLst>
          </p:nvPr>
        </p:nvGraphicFramePr>
        <p:xfrm>
          <a:off x="5745390" y="1332496"/>
          <a:ext cx="4403713" cy="295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871853"/>
              </p:ext>
            </p:extLst>
          </p:nvPr>
        </p:nvGraphicFramePr>
        <p:xfrm>
          <a:off x="5207517" y="3993242"/>
          <a:ext cx="4166963" cy="286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07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of nutrients within the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Mobility of nutrients within the soil is closely related to the </a:t>
            </a:r>
            <a:r>
              <a:rPr lang="en-US" b="1" dirty="0" smtClean="0">
                <a:solidFill>
                  <a:schemeClr val="bg1"/>
                </a:solidFill>
              </a:rPr>
              <a:t>physical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bg1"/>
                </a:solidFill>
              </a:rPr>
              <a:t>chemical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properties of the soil</a:t>
            </a:r>
            <a:r>
              <a:rPr lang="en-US" dirty="0"/>
              <a:t>, i.e. CEC,AEC as well as </a:t>
            </a:r>
            <a:r>
              <a:rPr lang="en-US" dirty="0" smtClean="0">
                <a:solidFill>
                  <a:schemeClr val="bg1"/>
                </a:solidFill>
              </a:rPr>
              <a:t>moisture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In </a:t>
            </a:r>
            <a:r>
              <a:rPr lang="en-US" altLang="en-US" dirty="0"/>
              <a:t>Oklahoma net soil charge is </a:t>
            </a:r>
            <a:r>
              <a:rPr lang="en-US" altLang="en-US" dirty="0">
                <a:solidFill>
                  <a:schemeClr val="bg1"/>
                </a:solidFill>
              </a:rPr>
              <a:t>negative</a:t>
            </a:r>
            <a:r>
              <a:rPr lang="en-US" altLang="en-US" dirty="0"/>
              <a:t> thus it absorb cations and repel anions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Negatively charged ions are mobile and cations are </a:t>
            </a:r>
            <a:r>
              <a:rPr lang="en-US" altLang="en-US" dirty="0" smtClean="0"/>
              <a:t>immobile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0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Cation Exchange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the capacity of the soil to hold positively charged ions (</a:t>
            </a:r>
            <a:r>
              <a:rPr lang="en-US" b="1" dirty="0" smtClean="0">
                <a:solidFill>
                  <a:schemeClr val="bg1"/>
                </a:solidFill>
              </a:rPr>
              <a:t>cations</a:t>
            </a:r>
            <a:r>
              <a:rPr lang="en-US" dirty="0" smtClean="0"/>
              <a:t>) at a given </a:t>
            </a:r>
            <a:r>
              <a:rPr lang="en-US" dirty="0" err="1" smtClean="0"/>
              <a:t>pH.</a:t>
            </a:r>
            <a:endParaRPr lang="en-US" dirty="0" smtClean="0"/>
          </a:p>
          <a:p>
            <a:r>
              <a:rPr lang="en-US" dirty="0" smtClean="0"/>
              <a:t>Measure of the net </a:t>
            </a:r>
            <a:r>
              <a:rPr lang="en-US" dirty="0" smtClean="0">
                <a:solidFill>
                  <a:schemeClr val="bg1"/>
                </a:solidFill>
              </a:rPr>
              <a:t>negative</a:t>
            </a:r>
            <a:r>
              <a:rPr lang="en-US" dirty="0" smtClean="0"/>
              <a:t> charge of a soil</a:t>
            </a:r>
          </a:p>
          <a:p>
            <a:pPr lvl="1"/>
            <a:r>
              <a:rPr lang="en-US" dirty="0" smtClean="0"/>
              <a:t>Measured in </a:t>
            </a:r>
            <a:r>
              <a:rPr lang="en-US" dirty="0" err="1" smtClean="0"/>
              <a:t>meq</a:t>
            </a:r>
            <a:r>
              <a:rPr lang="en-US" dirty="0" smtClean="0"/>
              <a:t>/100g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moles</a:t>
            </a:r>
            <a:r>
              <a:rPr lang="en-US" baseline="-25000" dirty="0" smtClean="0"/>
              <a:t>(c)</a:t>
            </a:r>
            <a:r>
              <a:rPr lang="en-US" dirty="0" smtClean="0"/>
              <a:t> / kg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Organic matter, clay minerals</a:t>
            </a:r>
            <a:r>
              <a:rPr lang="en-US" dirty="0" smtClean="0"/>
              <a:t>, and soil oxides contribute to the CEC of a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9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Cation Exchange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49414"/>
            <a:ext cx="8946541" cy="4195481"/>
          </a:xfrm>
        </p:spPr>
        <p:txBody>
          <a:bodyPr/>
          <a:lstStyle/>
          <a:p>
            <a:r>
              <a:rPr lang="en-US" dirty="0" smtClean="0"/>
              <a:t>Organic Matter</a:t>
            </a:r>
          </a:p>
          <a:p>
            <a:pPr lvl="1"/>
            <a:r>
              <a:rPr lang="en-US" dirty="0" smtClean="0"/>
              <a:t>Charge contributed by OM is termed as “variable charge”</a:t>
            </a:r>
          </a:p>
          <a:p>
            <a:pPr lvl="2"/>
            <a:r>
              <a:rPr lang="en-US" dirty="0" smtClean="0"/>
              <a:t>Changes with pH</a:t>
            </a:r>
          </a:p>
          <a:p>
            <a:pPr lvl="2"/>
            <a:r>
              <a:rPr lang="en-US" dirty="0" smtClean="0"/>
              <a:t>Protonation and de-protonation of reactive groups</a:t>
            </a:r>
          </a:p>
          <a:p>
            <a:r>
              <a:rPr lang="en-US" dirty="0" smtClean="0"/>
              <a:t>Clay Minerals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Isomorphic substitution </a:t>
            </a:r>
            <a:r>
              <a:rPr lang="en-US" dirty="0" smtClean="0"/>
              <a:t>and variable charge at broken edges or hydroxyl surfaces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31" y="4253783"/>
            <a:ext cx="3888919" cy="2289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 result for isomorphic substit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71"/>
          <a:stretch/>
        </p:blipFill>
        <p:spPr bwMode="auto">
          <a:xfrm>
            <a:off x="2216381" y="4530183"/>
            <a:ext cx="2815085" cy="2012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Cation Exchange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www.youtube.com/watch?v=tA_GUUJr-s0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Cation Exchange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kind and amount of clays present in the soil affects CEC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63" y="2679193"/>
            <a:ext cx="8081438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4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 and Fertilization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Liming practices vary for soil with widely differing CEC</a:t>
            </a:r>
          </a:p>
          <a:p>
            <a:pPr lvl="1"/>
            <a:r>
              <a:rPr lang="en-US" dirty="0" smtClean="0"/>
              <a:t>Ex. 	Soils with high CEC and high buffering capacity change pH more 			slowly than low-CEC soils.</a:t>
            </a:r>
          </a:p>
          <a:p>
            <a:r>
              <a:rPr lang="en-US" dirty="0" smtClean="0"/>
              <a:t>CEC can also influence when and how fertilizers can be applied</a:t>
            </a:r>
          </a:p>
          <a:p>
            <a:pPr lvl="1"/>
            <a:r>
              <a:rPr lang="en-US" dirty="0" smtClean="0"/>
              <a:t>Ex. 	On low-CEC soils, some leaching of cations can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of nutrients within the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47593" y="2688588"/>
            <a:ext cx="5625321" cy="59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dirty="0" smtClean="0"/>
              <a:t>Sufficient moisture          leaching </a:t>
            </a:r>
            <a:endParaRPr lang="en-US" altLang="en-US" dirty="0"/>
          </a:p>
        </p:txBody>
      </p:sp>
      <p:sp>
        <p:nvSpPr>
          <p:cNvPr id="6" name="Right Arrow 5"/>
          <p:cNvSpPr/>
          <p:nvPr/>
        </p:nvSpPr>
        <p:spPr>
          <a:xfrm>
            <a:off x="5334314" y="2688588"/>
            <a:ext cx="560070" cy="357037"/>
          </a:xfrm>
          <a:prstGeom prst="rightArrow">
            <a:avLst>
              <a:gd name="adj1" fmla="val 50000"/>
              <a:gd name="adj2" fmla="val 3194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leach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1"/>
          <a:stretch/>
        </p:blipFill>
        <p:spPr bwMode="auto">
          <a:xfrm>
            <a:off x="3182746" y="3177214"/>
            <a:ext cx="4882262" cy="2253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2352" y="5630399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Leaching – downward movement of fertilizers through the soil with percolating water</a:t>
            </a:r>
          </a:p>
        </p:txBody>
      </p:sp>
    </p:spTree>
    <p:extLst>
      <p:ext uri="{BB962C8B-B14F-4D97-AF65-F5344CB8AC3E}">
        <p14:creationId xmlns:p14="http://schemas.microsoft.com/office/powerpoint/2010/main" val="39245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U3">
  <a:themeElements>
    <a:clrScheme name="Custom 11">
      <a:dk1>
        <a:srgbClr val="FF7300"/>
      </a:dk1>
      <a:lt1>
        <a:sysClr val="window" lastClr="FFFFFF"/>
      </a:lt1>
      <a:dk2>
        <a:srgbClr val="000000"/>
      </a:dk2>
      <a:lt2>
        <a:srgbClr val="FFFFFF"/>
      </a:lt2>
      <a:accent1>
        <a:srgbClr val="FF7300"/>
      </a:accent1>
      <a:accent2>
        <a:srgbClr val="FF73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U3" id="{B88EA132-D096-4194-8559-13A8FFDC337D}" vid="{38C1E995-B1B1-4AAF-8D14-F62D5A2E8D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OSU3</Template>
  <TotalTime>600</TotalTime>
  <Words>711</Words>
  <Application>Microsoft Office PowerPoint</Application>
  <PresentationFormat>Widescreen</PresentationFormat>
  <Paragraphs>92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OSU3</vt:lpstr>
      <vt:lpstr>Nutrient Mobility and CEC</vt:lpstr>
      <vt:lpstr>PowerPoint Presentation</vt:lpstr>
      <vt:lpstr>Mobility of nutrients within the soil</vt:lpstr>
      <vt:lpstr>Cation Exchange Capacity</vt:lpstr>
      <vt:lpstr>Cation Exchange Capacity</vt:lpstr>
      <vt:lpstr>Cation Exchange Capacity</vt:lpstr>
      <vt:lpstr>Cation Exchange Capacity</vt:lpstr>
      <vt:lpstr>CEC and Fertilization Practices</vt:lpstr>
      <vt:lpstr>Mobility of nutrients within the soil</vt:lpstr>
      <vt:lpstr>Impacts of leaching nutrients</vt:lpstr>
      <vt:lpstr>Bray’s Nutrient Mobility Concept</vt:lpstr>
      <vt:lpstr>Nutrient Mobility</vt:lpstr>
      <vt:lpstr>Objectives</vt:lpstr>
      <vt:lpstr>Exchangeable Acidity</vt:lpstr>
      <vt:lpstr>Exchangeable Acidity</vt:lpstr>
      <vt:lpstr>Calculate Exchangeable Acidity</vt:lpstr>
      <vt:lpstr>Exchangeable Basic Cation</vt:lpstr>
      <vt:lpstr>Exchangeable Basic Cation</vt:lpstr>
      <vt:lpstr>Exchangeable Basic Cation</vt:lpstr>
      <vt:lpstr>Calculating Exchangeable Basic Cations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Mobility in Soil</dc:title>
  <dc:creator>Reed, Vaughn</dc:creator>
  <cp:lastModifiedBy>Reed, Vaughn</cp:lastModifiedBy>
  <cp:revision>47</cp:revision>
  <dcterms:created xsi:type="dcterms:W3CDTF">2020-09-02T15:12:13Z</dcterms:created>
  <dcterms:modified xsi:type="dcterms:W3CDTF">2020-09-09T15:00:22Z</dcterms:modified>
</cp:coreProperties>
</file>