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96" d="100"/>
          <a:sy n="96" d="100"/>
        </p:scale>
        <p:origin x="1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46157-5CAD-4F0F-B707-2097589ADAEF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87F84-91A4-4BEA-A30E-A7D19D83F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4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5060C-BE3C-4FEF-A009-3174CC1E1F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12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0447-43E6-4A9A-B94F-BD8048A62558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21CF-A1B2-4230-8226-967E75727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66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0447-43E6-4A9A-B94F-BD8048A62558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21CF-A1B2-4230-8226-967E75727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0447-43E6-4A9A-B94F-BD8048A62558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21CF-A1B2-4230-8226-967E75727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95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0447-43E6-4A9A-B94F-BD8048A62558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21CF-A1B2-4230-8226-967E75727EA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2485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0447-43E6-4A9A-B94F-BD8048A62558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21CF-A1B2-4230-8226-967E75727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31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0447-43E6-4A9A-B94F-BD8048A62558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21CF-A1B2-4230-8226-967E75727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47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0447-43E6-4A9A-B94F-BD8048A62558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21CF-A1B2-4230-8226-967E75727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9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0447-43E6-4A9A-B94F-BD8048A62558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21CF-A1B2-4230-8226-967E75727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0447-43E6-4A9A-B94F-BD8048A62558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21CF-A1B2-4230-8226-967E75727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8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0447-43E6-4A9A-B94F-BD8048A62558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21CF-A1B2-4230-8226-967E75727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94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0447-43E6-4A9A-B94F-BD8048A62558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21CF-A1B2-4230-8226-967E75727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95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0447-43E6-4A9A-B94F-BD8048A62558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21CF-A1B2-4230-8226-967E75727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989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0447-43E6-4A9A-B94F-BD8048A62558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21CF-A1B2-4230-8226-967E75727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0447-43E6-4A9A-B94F-BD8048A62558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21CF-A1B2-4230-8226-967E75727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84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0447-43E6-4A9A-B94F-BD8048A62558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21CF-A1B2-4230-8226-967E75727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91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0447-43E6-4A9A-B94F-BD8048A62558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21CF-A1B2-4230-8226-967E75727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1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70447-43E6-4A9A-B94F-BD8048A62558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B21CF-A1B2-4230-8226-967E75727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61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9D70447-43E6-4A9A-B94F-BD8048A62558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B21CF-A1B2-4230-8226-967E75727EA3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540" y="5952762"/>
            <a:ext cx="1769060" cy="78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5940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15140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 smtClean="0"/>
              <a:t>Carbon, Nitrogen, and Organic Matter</a:t>
            </a:r>
            <a:endParaRPr lang="en-US" sz="4400" dirty="0"/>
          </a:p>
        </p:txBody>
      </p:sp>
      <p:sp>
        <p:nvSpPr>
          <p:cNvPr id="5" name="Text Placeholder 5"/>
          <p:cNvSpPr txBox="1">
            <a:spLocks noGrp="1"/>
          </p:cNvSpPr>
          <p:nvPr>
            <p:ph type="subTitle" idx="1"/>
          </p:nvPr>
        </p:nvSpPr>
        <p:spPr>
          <a:xfrm>
            <a:off x="1154955" y="2961861"/>
            <a:ext cx="8825658" cy="8614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SOIL 4234 Laboratory No. 7</a:t>
            </a:r>
            <a:endParaRPr lang="en-US" sz="2000" dirty="0"/>
          </a:p>
        </p:txBody>
      </p:sp>
      <p:pic>
        <p:nvPicPr>
          <p:cNvPr id="6" name="Picture 2" descr="compost p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635" y="4144488"/>
            <a:ext cx="3666961" cy="264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714" r="-1" b="12462"/>
          <a:stretch/>
        </p:blipFill>
        <p:spPr>
          <a:xfrm>
            <a:off x="6288314" y="2375923"/>
            <a:ext cx="4395936" cy="289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C:N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2361" y="1841218"/>
            <a:ext cx="2501348" cy="5255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C:N Ratio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437" y="2366815"/>
            <a:ext cx="4837197" cy="3399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4214191" y="4108172"/>
            <a:ext cx="1789044" cy="96740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13044" y="3697355"/>
            <a:ext cx="980661" cy="6626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1683025" y="3344408"/>
            <a:ext cx="2166886" cy="3529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N not released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036286" y="4028658"/>
            <a:ext cx="0" cy="10469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368209" y="3233528"/>
            <a:ext cx="1219200" cy="1524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8587409" y="2307119"/>
            <a:ext cx="2166886" cy="2052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OM become resistant to decay</a:t>
            </a:r>
          </a:p>
          <a:p>
            <a:r>
              <a:rPr lang="en-US" sz="2000" dirty="0"/>
              <a:t>MO die off</a:t>
            </a:r>
          </a:p>
          <a:p>
            <a:r>
              <a:rPr lang="en-US" sz="2000" dirty="0"/>
              <a:t>More mineral, less MO</a:t>
            </a:r>
          </a:p>
        </p:txBody>
      </p:sp>
    </p:spTree>
    <p:extLst>
      <p:ext uri="{BB962C8B-B14F-4D97-AF65-F5344CB8AC3E}">
        <p14:creationId xmlns:p14="http://schemas.microsoft.com/office/powerpoint/2010/main" val="51986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C:N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2361" y="1509916"/>
            <a:ext cx="2501348" cy="5255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C:N Ratio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437" y="2035513"/>
            <a:ext cx="4837197" cy="3399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604436" y="5672798"/>
            <a:ext cx="5870714" cy="9629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20:1 or less – mineralization</a:t>
            </a:r>
          </a:p>
          <a:p>
            <a:r>
              <a:rPr lang="en-US" sz="2800" dirty="0"/>
              <a:t>20:1 or more - immobilization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004310" y="4046220"/>
            <a:ext cx="252603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05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Dry Combustion: Loss on Ignition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094" y="2648368"/>
            <a:ext cx="3332790" cy="1806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645532" y="4569887"/>
            <a:ext cx="2156754" cy="1274081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smtClean="0"/>
              <a:t>Soil sample</a:t>
            </a:r>
          </a:p>
          <a:p>
            <a:pPr>
              <a:spcBef>
                <a:spcPts val="0"/>
              </a:spcBef>
            </a:pPr>
            <a:r>
              <a:rPr lang="en-US" smtClean="0"/>
              <a:t>Crucibles</a:t>
            </a:r>
          </a:p>
          <a:p>
            <a:pPr>
              <a:spcBef>
                <a:spcPts val="0"/>
              </a:spcBef>
            </a:pPr>
            <a:r>
              <a:rPr lang="en-US" smtClean="0"/>
              <a:t>Tongs</a:t>
            </a:r>
          </a:p>
          <a:p>
            <a:pPr>
              <a:spcBef>
                <a:spcPts val="0"/>
              </a:spcBef>
            </a:pPr>
            <a:r>
              <a:rPr lang="en-US" smtClean="0"/>
              <a:t>Weighing scale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161372" y="5440734"/>
            <a:ext cx="1393315" cy="2856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dirty="0"/>
              <a:t>Oven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152001" y="5440735"/>
            <a:ext cx="2177086" cy="403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dirty="0"/>
              <a:t>Muffle Furnace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055639" y="1711586"/>
            <a:ext cx="3582462" cy="403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dirty="0"/>
              <a:t>Materials needed</a:t>
            </a:r>
          </a:p>
        </p:txBody>
      </p:sp>
      <p:pic>
        <p:nvPicPr>
          <p:cNvPr id="1026" name="Picture 2" descr="Furnace, Muffle, 120 Vac, 50/60 Hz, digital contro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" r="14073"/>
          <a:stretch/>
        </p:blipFill>
        <p:spPr bwMode="auto">
          <a:xfrm>
            <a:off x="8037672" y="2233925"/>
            <a:ext cx="2405744" cy="3189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t="25940" r="8486"/>
          <a:stretch/>
        </p:blipFill>
        <p:spPr>
          <a:xfrm>
            <a:off x="5503906" y="2233924"/>
            <a:ext cx="2405744" cy="31897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Image result for weigh scal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758" y="4569887"/>
            <a:ext cx="1562127" cy="1359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01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Dry Combustion: Loss on Ignition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67029" y="1698442"/>
            <a:ext cx="7750628" cy="2508781"/>
          </a:xfrm>
        </p:spPr>
        <p:txBody>
          <a:bodyPr>
            <a:normAutofit fontScale="92500" lnSpcReduction="10000"/>
          </a:bodyPr>
          <a:lstStyle/>
          <a:p>
            <a:pPr marL="457200" lvl="1" indent="-457200">
              <a:buFont typeface="+mj-lt"/>
              <a:buAutoNum type="arabicPeriod"/>
            </a:pPr>
            <a:r>
              <a:rPr lang="en-US" sz="2200" dirty="0"/>
              <a:t>Determine soil sample weight (wet weight)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2200" dirty="0"/>
              <a:t>Oven dry = </a:t>
            </a:r>
            <a:r>
              <a:rPr lang="en-US" sz="2200" dirty="0">
                <a:solidFill>
                  <a:srgbClr val="FF9900"/>
                </a:solidFill>
              </a:rPr>
              <a:t>125</a:t>
            </a:r>
            <a:r>
              <a:rPr lang="en-US" sz="2200" baseline="30000" dirty="0">
                <a:solidFill>
                  <a:srgbClr val="FF9900"/>
                </a:solidFill>
              </a:rPr>
              <a:t>o</a:t>
            </a:r>
            <a:r>
              <a:rPr lang="en-US" sz="2200" dirty="0">
                <a:solidFill>
                  <a:srgbClr val="FF9900"/>
                </a:solidFill>
              </a:rPr>
              <a:t>C overnight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2200" dirty="0"/>
              <a:t>Weigh soil samples (dry weight)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2200" dirty="0"/>
              <a:t>Place dry sample in a muffle furnace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2200" dirty="0"/>
              <a:t>Burn soil samples at </a:t>
            </a:r>
            <a:r>
              <a:rPr lang="en-US" sz="2200" dirty="0">
                <a:solidFill>
                  <a:srgbClr val="FF9900"/>
                </a:solidFill>
              </a:rPr>
              <a:t>400</a:t>
            </a:r>
            <a:r>
              <a:rPr lang="en-US" sz="2200" baseline="30000" dirty="0">
                <a:solidFill>
                  <a:srgbClr val="FF9900"/>
                </a:solidFill>
              </a:rPr>
              <a:t>o</a:t>
            </a:r>
            <a:r>
              <a:rPr lang="en-US" sz="2200" dirty="0">
                <a:solidFill>
                  <a:srgbClr val="FF9900"/>
                </a:solidFill>
              </a:rPr>
              <a:t>C for 8 to 16 hours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sz="2200" dirty="0"/>
              <a:t>Weigh burned samples (burned weight)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989444" y="4207223"/>
            <a:ext cx="8305799" cy="1224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chemeClr val="bg1"/>
                </a:solidFill>
              </a:rPr>
              <a:t>When soil is heated to high temperatures the organic portion oxidizes to CO</a:t>
            </a:r>
            <a:r>
              <a:rPr lang="en-US" b="1" baseline="-25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 and H</a:t>
            </a:r>
            <a:r>
              <a:rPr lang="en-US" b="1" baseline="-25000" dirty="0">
                <a:solidFill>
                  <a:schemeClr val="bg1"/>
                </a:solidFill>
              </a:rPr>
              <a:t>2</a:t>
            </a:r>
            <a:r>
              <a:rPr lang="en-US" b="1" dirty="0">
                <a:solidFill>
                  <a:schemeClr val="bg1"/>
                </a:solidFill>
              </a:rPr>
              <a:t>O but the majority of soil minerals are left intact.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739394"/>
              </p:ext>
            </p:extLst>
          </p:nvPr>
        </p:nvGraphicFramePr>
        <p:xfrm>
          <a:off x="1905951" y="5605153"/>
          <a:ext cx="7732459" cy="813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3" imgW="4343400" imgH="457200" progId="Equation.3">
                  <p:embed/>
                </p:oleObj>
              </mc:Choice>
              <mc:Fallback>
                <p:oleObj name="Equation" r:id="rId3" imgW="4343400" imgH="4572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951" y="5605153"/>
                        <a:ext cx="7732459" cy="81394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188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55639" y="445115"/>
            <a:ext cx="7923247" cy="56310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Dry Combustion: Loss on Ignition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263293"/>
              </p:ext>
            </p:extLst>
          </p:nvPr>
        </p:nvGraphicFramePr>
        <p:xfrm>
          <a:off x="2470583" y="1420191"/>
          <a:ext cx="6868886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4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4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Advantages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Disadvantage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Inexpensive</a:t>
                      </a:r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Easy to perform with minimal equipment</a:t>
                      </a:r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Uses no chemical</a:t>
                      </a:r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solidFill>
                            <a:schemeClr val="bg2"/>
                          </a:solidFill>
                        </a:rPr>
                        <a:t>Weight</a:t>
                      </a:r>
                      <a:r>
                        <a:rPr lang="en-US" sz="2400" baseline="0" dirty="0" smtClean="0">
                          <a:solidFill>
                            <a:schemeClr val="bg2"/>
                          </a:solidFill>
                        </a:rPr>
                        <a:t> loss can be due to something other than SOM*</a:t>
                      </a:r>
                    </a:p>
                    <a:p>
                      <a:pPr marL="174625" indent="-174625">
                        <a:buFont typeface="Arial" panose="020B0604020202020204" pitchFamily="34" charset="0"/>
                        <a:buChar char="•"/>
                      </a:pPr>
                      <a:r>
                        <a:rPr lang="en-US" sz="2400" baseline="0" dirty="0" smtClean="0">
                          <a:solidFill>
                            <a:schemeClr val="bg2"/>
                          </a:solidFill>
                        </a:rPr>
                        <a:t>Rarely applied to low fertility soils for SOM </a:t>
                      </a:r>
                      <a:endParaRPr lang="en-US" sz="24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055640" y="4376170"/>
            <a:ext cx="8305799" cy="194843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 smtClean="0"/>
              <a:t>* Gypsum, montmorillonite, </a:t>
            </a:r>
            <a:r>
              <a:rPr lang="en-US" dirty="0" err="1" smtClean="0"/>
              <a:t>vermicite</a:t>
            </a:r>
            <a:r>
              <a:rPr lang="en-US" dirty="0" smtClean="0"/>
              <a:t>, and gibbsite - moisture losses of 20-30% of total weight at temperature used for OM oxidation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* Calcareous soil – loss of free carbonates = no distinction between carbonate loss and OC oxidized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53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2209" y="753228"/>
            <a:ext cx="9177677" cy="56310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Dry Combustion: Automated Analyzer</a:t>
            </a:r>
            <a:endParaRPr lang="en-US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76953" y="4482306"/>
            <a:ext cx="2156754" cy="36787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Soil sample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055639" y="1711586"/>
            <a:ext cx="3582462" cy="403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dirty="0"/>
              <a:t>Materials needed</a:t>
            </a:r>
          </a:p>
        </p:txBody>
      </p:sp>
      <p:pic>
        <p:nvPicPr>
          <p:cNvPr id="4098" name="Picture 2" descr="Image result for LECO automated analyzer organic matt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4"/>
          <a:stretch/>
        </p:blipFill>
        <p:spPr bwMode="auto">
          <a:xfrm>
            <a:off x="6302131" y="2270106"/>
            <a:ext cx="4147755" cy="2868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oil Samples: House (left), Farm (right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553" y="2270106"/>
            <a:ext cx="2779485" cy="2084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H3PO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672" y="3745008"/>
            <a:ext cx="1288825" cy="193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7009001" y="5206926"/>
            <a:ext cx="3018919" cy="403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000" dirty="0"/>
              <a:t>LECO automated analyzer</a:t>
            </a:r>
          </a:p>
        </p:txBody>
      </p:sp>
    </p:spTree>
    <p:extLst>
      <p:ext uri="{BB962C8B-B14F-4D97-AF65-F5344CB8AC3E}">
        <p14:creationId xmlns:p14="http://schemas.microsoft.com/office/powerpoint/2010/main" val="147291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103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Amount of Total Nitrogen present in the soil is also measured.</a:t>
            </a:r>
          </a:p>
          <a:p>
            <a:r>
              <a:rPr lang="en-US" dirty="0" smtClean="0"/>
              <a:t>How is this different from Nitrogen previously measured?</a:t>
            </a:r>
          </a:p>
          <a:p>
            <a:pPr lvl="1"/>
            <a:r>
              <a:rPr lang="en-US" dirty="0" smtClean="0"/>
              <a:t>Includes organic and inorganic forms of nitrogen</a:t>
            </a:r>
          </a:p>
          <a:p>
            <a:r>
              <a:rPr lang="en-US" dirty="0" smtClean="0"/>
              <a:t>Inorganic N</a:t>
            </a:r>
          </a:p>
          <a:p>
            <a:pPr lvl="3"/>
            <a:r>
              <a:rPr lang="en-US" dirty="0" smtClean="0"/>
              <a:t>Ammonia (NH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Ammonium (NH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+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Nitrite (NO</a:t>
            </a:r>
            <a:r>
              <a:rPr lang="en-US" baseline="-25000" dirty="0" smtClean="0"/>
              <a:t>2</a:t>
            </a:r>
            <a:r>
              <a:rPr lang="en-US" baseline="30000" dirty="0" smtClean="0"/>
              <a:t>-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Nitrate (NO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)</a:t>
            </a:r>
          </a:p>
          <a:p>
            <a:r>
              <a:rPr lang="en-US" dirty="0" smtClean="0"/>
              <a:t>Organic N</a:t>
            </a:r>
          </a:p>
          <a:p>
            <a:pPr lvl="1"/>
            <a:r>
              <a:rPr lang="en-US" dirty="0" smtClean="0"/>
              <a:t>Nitrogen in the form of proteins, nucleic acids found in microbes and organic matter </a:t>
            </a:r>
            <a:r>
              <a:rPr lang="en-US" dirty="0" smtClean="0"/>
              <a:t>compounds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31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Organic Matter: Importance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5640" y="2336874"/>
            <a:ext cx="7018623" cy="2579682"/>
          </a:xfrm>
        </p:spPr>
        <p:txBody>
          <a:bodyPr>
            <a:noAutofit/>
          </a:bodyPr>
          <a:lstStyle/>
          <a:p>
            <a:r>
              <a:rPr lang="en-US" sz="2800" dirty="0"/>
              <a:t>Complex and chelate metals</a:t>
            </a:r>
          </a:p>
          <a:p>
            <a:r>
              <a:rPr lang="en-US" sz="2800" dirty="0"/>
              <a:t>Serves as source of nutrients to plants and microorganisms</a:t>
            </a:r>
          </a:p>
          <a:p>
            <a:r>
              <a:rPr lang="en-US" sz="2800" dirty="0"/>
              <a:t>Contributes to CEC</a:t>
            </a:r>
          </a:p>
          <a:p>
            <a:r>
              <a:rPr lang="en-US" sz="2800" dirty="0"/>
              <a:t>Aggregate soils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357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Techniques for measuring OM/OC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5639" y="2339856"/>
            <a:ext cx="8416290" cy="2738047"/>
          </a:xfrm>
        </p:spPr>
        <p:txBody>
          <a:bodyPr>
            <a:noAutofit/>
          </a:bodyPr>
          <a:lstStyle/>
          <a:p>
            <a:r>
              <a:rPr lang="en-US" sz="2800" dirty="0"/>
              <a:t>Dry Combustion</a:t>
            </a:r>
          </a:p>
          <a:p>
            <a:pPr lvl="1"/>
            <a:r>
              <a:rPr lang="en-US" sz="2400" dirty="0"/>
              <a:t>Loss on ignition using a kiln or muffle furnace</a:t>
            </a:r>
          </a:p>
          <a:p>
            <a:pPr lvl="1"/>
            <a:r>
              <a:rPr lang="en-US" sz="2400" dirty="0"/>
              <a:t>High temperature dry combustion using an automated analyzer</a:t>
            </a:r>
          </a:p>
          <a:p>
            <a:r>
              <a:rPr lang="en-US" sz="2800" dirty="0"/>
              <a:t>Wet Combustion</a:t>
            </a:r>
          </a:p>
          <a:p>
            <a:r>
              <a:rPr lang="en-US" sz="2800" dirty="0"/>
              <a:t>Visible Near Infrared Spectroscopy</a:t>
            </a:r>
          </a:p>
        </p:txBody>
      </p:sp>
    </p:spTree>
    <p:extLst>
      <p:ext uri="{BB962C8B-B14F-4D97-AF65-F5344CB8AC3E}">
        <p14:creationId xmlns:p14="http://schemas.microsoft.com/office/powerpoint/2010/main" val="141416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096844"/>
            <a:ext cx="7604760" cy="2029387"/>
          </a:xfrm>
        </p:spPr>
        <p:txBody>
          <a:bodyPr/>
          <a:lstStyle/>
          <a:p>
            <a:r>
              <a:rPr lang="en-US" dirty="0" smtClean="0"/>
              <a:t>Organic carbon oxidizes to CO</a:t>
            </a:r>
            <a:r>
              <a:rPr lang="en-US" baseline="-25000" dirty="0" smtClean="0"/>
              <a:t>2</a:t>
            </a:r>
            <a:r>
              <a:rPr lang="en-US" dirty="0" smtClean="0"/>
              <a:t> and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r>
              <a:rPr lang="en-US" dirty="0" smtClean="0"/>
              <a:t>Mass loss</a:t>
            </a:r>
          </a:p>
          <a:p>
            <a:r>
              <a:rPr lang="en-US" dirty="0" smtClean="0"/>
              <a:t>Problems with gypsum clays </a:t>
            </a:r>
          </a:p>
          <a:p>
            <a:r>
              <a:rPr lang="en-US" dirty="0" smtClean="0"/>
              <a:t>Carbonates – pre treatment to remove carbonates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38301" y="753228"/>
            <a:ext cx="7428173" cy="563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Dry Combustion: Loss on Ignition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983476"/>
              </p:ext>
            </p:extLst>
          </p:nvPr>
        </p:nvGraphicFramePr>
        <p:xfrm>
          <a:off x="2468400" y="4640580"/>
          <a:ext cx="7193761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3" imgW="4343400" imgH="457200" progId="Equation.3">
                  <p:embed/>
                </p:oleObj>
              </mc:Choice>
              <mc:Fallback>
                <p:oleObj name="Equation" r:id="rId3" imgW="4343400" imgH="4572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8400" y="4640580"/>
                        <a:ext cx="7193761" cy="7572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48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38301" y="753228"/>
            <a:ext cx="7428173" cy="563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Dry Combustion: High Temp - LECO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775461" y="2121045"/>
            <a:ext cx="8385811" cy="1268730"/>
            <a:chOff x="114300" y="2692545"/>
            <a:chExt cx="8385811" cy="1268730"/>
          </a:xfrm>
        </p:grpSpPr>
        <p:sp>
          <p:nvSpPr>
            <p:cNvPr id="5" name="Rectangle 4"/>
            <p:cNvSpPr/>
            <p:nvPr/>
          </p:nvSpPr>
          <p:spPr>
            <a:xfrm>
              <a:off x="114300" y="3105835"/>
              <a:ext cx="200025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Total C (%) =</a:t>
              </a:r>
              <a:endParaRPr lang="en-US" sz="2400" dirty="0">
                <a:latin typeface="CG Times (W1)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84020" y="2759587"/>
              <a:ext cx="495681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/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(g CO</a:t>
              </a:r>
              <a:r>
                <a:rPr lang="en-US" sz="2400" baseline="-25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(sample) – g CO</a:t>
              </a:r>
              <a:r>
                <a:rPr lang="en-US" sz="2400" baseline="-250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(blank)</a:t>
              </a:r>
              <a:endParaRPr lang="en-US" sz="2400" dirty="0">
                <a:latin typeface="CG Times (W1)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2019300" y="3336554"/>
              <a:ext cx="4286250" cy="1"/>
            </a:xfrm>
            <a:prstGeom prst="line">
              <a:avLst/>
            </a:prstGeom>
            <a:ln w="190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3369916" y="3336667"/>
              <a:ext cx="168026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g of dry soil</a:t>
              </a:r>
              <a:endParaRPr lang="en-US" sz="2400" dirty="0"/>
            </a:p>
          </p:txBody>
        </p:sp>
        <p:sp>
          <p:nvSpPr>
            <p:cNvPr id="10" name="Left Bracket 9"/>
            <p:cNvSpPr/>
            <p:nvPr/>
          </p:nvSpPr>
          <p:spPr>
            <a:xfrm>
              <a:off x="1973581" y="2711833"/>
              <a:ext cx="45719" cy="1249442"/>
            </a:xfrm>
            <a:prstGeom prst="leftBracket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Bracket 10"/>
            <p:cNvSpPr/>
            <p:nvPr/>
          </p:nvSpPr>
          <p:spPr>
            <a:xfrm>
              <a:off x="6305550" y="2692545"/>
              <a:ext cx="83820" cy="1268730"/>
            </a:xfrm>
            <a:prstGeom prst="rightBracket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68786" y="3057461"/>
              <a:ext cx="20313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x 0.2727 x 100</a:t>
              </a:r>
              <a:endParaRPr lang="en-US" sz="2400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864995" y="4459187"/>
            <a:ext cx="80124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Organic matter (%) = 0.35 + [1.80 x percent organic carbon]</a:t>
            </a:r>
            <a:endParaRPr lang="en-US" sz="2400" dirty="0">
              <a:latin typeface="CG Times (W1)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04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1" y="753228"/>
            <a:ext cx="7428173" cy="563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Wet Combustion: </a:t>
            </a:r>
            <a:r>
              <a:rPr lang="en-US" dirty="0" err="1" smtClean="0"/>
              <a:t>Walkey</a:t>
            </a:r>
            <a:r>
              <a:rPr lang="en-US" dirty="0" smtClean="0"/>
              <a:t>-Black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5970" y="2016834"/>
            <a:ext cx="8050530" cy="886387"/>
          </a:xfrm>
        </p:spPr>
        <p:txBody>
          <a:bodyPr/>
          <a:lstStyle/>
          <a:p>
            <a:r>
              <a:rPr lang="en-US" dirty="0" smtClean="0"/>
              <a:t>Potassium dichromate (K</a:t>
            </a:r>
            <a:r>
              <a:rPr lang="en-US" baseline="-25000" dirty="0" smtClean="0"/>
              <a:t>2</a:t>
            </a:r>
            <a:r>
              <a:rPr lang="en-US" dirty="0" smtClean="0"/>
              <a:t>Cr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7</a:t>
            </a:r>
            <a:r>
              <a:rPr lang="en-US" dirty="0" smtClean="0"/>
              <a:t>) is </a:t>
            </a:r>
            <a:r>
              <a:rPr lang="en-US" dirty="0"/>
              <a:t>mixed with </a:t>
            </a:r>
            <a:r>
              <a:rPr lang="en-US" dirty="0" smtClean="0"/>
              <a:t>the </a:t>
            </a:r>
            <a:r>
              <a:rPr lang="en-US" dirty="0"/>
              <a:t>soil and concentrated H</a:t>
            </a:r>
            <a:r>
              <a:rPr lang="en-US" baseline="-25000" dirty="0"/>
              <a:t>2</a:t>
            </a:r>
            <a:r>
              <a:rPr lang="en-US" dirty="0"/>
              <a:t>SO</a:t>
            </a:r>
            <a:r>
              <a:rPr lang="en-US" baseline="-25000" dirty="0"/>
              <a:t>4 </a:t>
            </a:r>
            <a:r>
              <a:rPr lang="en-US" dirty="0"/>
              <a:t>is then added.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4590" y="3354093"/>
            <a:ext cx="27355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K</a:t>
            </a:r>
            <a:r>
              <a:rPr lang="en-US" sz="2400" b="1" baseline="-25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Cr</a:t>
            </a:r>
            <a:r>
              <a:rPr lang="en-US" sz="2400" b="1" baseline="-25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O</a:t>
            </a:r>
            <a:r>
              <a:rPr lang="en-US" sz="2400" b="1" baseline="-25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7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+ H</a:t>
            </a:r>
            <a:r>
              <a:rPr lang="en-US" sz="2400" b="1" baseline="-25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SO</a:t>
            </a:r>
            <a:r>
              <a:rPr lang="en-US" sz="2400" b="1" baseline="-25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4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77739" y="3319802"/>
            <a:ext cx="60763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→ H</a:t>
            </a:r>
            <a:r>
              <a:rPr lang="en-US" sz="2400" b="1" baseline="-25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Cr</a:t>
            </a:r>
            <a:r>
              <a:rPr lang="en-US" sz="2400" b="1" baseline="-25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O</a:t>
            </a:r>
            <a:r>
              <a:rPr lang="en-US" sz="2400" b="1" baseline="-25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7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+ K</a:t>
            </a:r>
            <a:r>
              <a:rPr lang="en-US" sz="2400" b="1" baseline="-25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SO</a:t>
            </a:r>
            <a:r>
              <a:rPr lang="en-US" sz="2400" b="1" baseline="-25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+ excess H</a:t>
            </a:r>
            <a:r>
              <a:rPr lang="en-US" sz="2400" b="1" baseline="-25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SO</a:t>
            </a:r>
            <a:r>
              <a:rPr lang="en-US" sz="2400" b="1" baseline="-25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4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5170170" y="3206699"/>
            <a:ext cx="1257300" cy="742950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264878" y="3894569"/>
            <a:ext cx="555022" cy="399853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678886" y="4255379"/>
            <a:ext cx="4106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Oxidizes organic carbon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70170" y="4960123"/>
            <a:ext cx="56838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CO</a:t>
            </a:r>
            <a:r>
              <a:rPr lang="en-US" sz="2400" b="1" baseline="-25000" dirty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+ </a:t>
            </a:r>
            <a:r>
              <a:rPr lang="en-US" sz="2400" b="1" dirty="0" err="1">
                <a:solidFill>
                  <a:schemeClr val="bg1"/>
                </a:solidFill>
                <a:latin typeface="+mj-lt"/>
              </a:rPr>
              <a:t>chromous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sulfate (Cr</a:t>
            </a:r>
            <a:r>
              <a:rPr lang="en-US" sz="2400" b="1" baseline="-25000" dirty="0">
                <a:solidFill>
                  <a:schemeClr val="bg1"/>
                </a:solidFill>
                <a:latin typeface="+mj-lt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(SO</a:t>
            </a:r>
            <a:r>
              <a:rPr lang="en-US" sz="2400" b="1" baseline="-25000" dirty="0">
                <a:solidFill>
                  <a:schemeClr val="bg1"/>
                </a:solidFill>
                <a:latin typeface="+mj-lt"/>
              </a:rPr>
              <a:t>4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)</a:t>
            </a:r>
            <a:r>
              <a:rPr lang="en-US" sz="2400" b="1" baseline="-25000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351395" y="4717044"/>
            <a:ext cx="0" cy="358543"/>
          </a:xfrm>
          <a:prstGeom prst="straightConnector1">
            <a:avLst/>
          </a:prstGeom>
          <a:ln w="222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23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Visible Near Infrared Spectrometry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4350" y="2032073"/>
            <a:ext cx="8332304" cy="446084"/>
          </a:xfrm>
        </p:spPr>
        <p:txBody>
          <a:bodyPr>
            <a:noAutofit/>
          </a:bodyPr>
          <a:lstStyle/>
          <a:p>
            <a:r>
              <a:rPr lang="en-US" sz="2800" dirty="0"/>
              <a:t>Uses </a:t>
            </a:r>
            <a:r>
              <a:rPr lang="en-US" sz="2800" u="sng" dirty="0"/>
              <a:t>visible</a:t>
            </a:r>
            <a:r>
              <a:rPr lang="en-US" sz="2800" dirty="0"/>
              <a:t> and </a:t>
            </a:r>
            <a:r>
              <a:rPr lang="en-US" sz="2800" u="sng" dirty="0"/>
              <a:t>near-infrared</a:t>
            </a:r>
            <a:r>
              <a:rPr lang="en-US" sz="2800" dirty="0"/>
              <a:t> reflectance values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045701" y="2853540"/>
            <a:ext cx="3199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400 nm to about 750 nm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90503" y="2679749"/>
            <a:ext cx="3199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750 nm to about 950 nm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432313" y="2478157"/>
            <a:ext cx="0" cy="331304"/>
          </a:xfrm>
          <a:prstGeom prst="straightConnector1">
            <a:avLst/>
          </a:prstGeom>
          <a:ln w="349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844209" y="2451653"/>
            <a:ext cx="1019308" cy="331304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3"/>
          <a:stretch/>
        </p:blipFill>
        <p:spPr bwMode="auto">
          <a:xfrm>
            <a:off x="4121427" y="3631096"/>
            <a:ext cx="3127512" cy="2846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23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Soils in Oklahoma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5640" y="2005568"/>
            <a:ext cx="8345557" cy="1055684"/>
          </a:xfrm>
        </p:spPr>
        <p:txBody>
          <a:bodyPr/>
          <a:lstStyle/>
          <a:p>
            <a:r>
              <a:rPr lang="en-US" dirty="0" smtClean="0"/>
              <a:t>Most N is present in organic nitrogen in the soil organic matter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943532" y="2933281"/>
            <a:ext cx="7107302" cy="609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For every 1% OM = 1000 </a:t>
            </a:r>
            <a:r>
              <a:rPr lang="en-US" sz="2800" dirty="0" err="1"/>
              <a:t>lbs</a:t>
            </a:r>
            <a:r>
              <a:rPr lang="en-US" sz="2800" dirty="0"/>
              <a:t>/acre of N</a:t>
            </a:r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21296" y="4470472"/>
            <a:ext cx="8828381" cy="1073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Approximately 98% of the soil N is unavailable for plant uptake</a:t>
            </a:r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374569" y="5663167"/>
            <a:ext cx="5483971" cy="591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OM is resistant to further decay</a:t>
            </a:r>
          </a:p>
        </p:txBody>
      </p:sp>
    </p:spTree>
    <p:extLst>
      <p:ext uri="{BB962C8B-B14F-4D97-AF65-F5344CB8AC3E}">
        <p14:creationId xmlns:p14="http://schemas.microsoft.com/office/powerpoint/2010/main" val="240558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4879" y="1912803"/>
            <a:ext cx="8411817" cy="4024170"/>
          </a:xfrm>
        </p:spPr>
        <p:txBody>
          <a:bodyPr>
            <a:normAutofit/>
          </a:bodyPr>
          <a:lstStyle/>
          <a:p>
            <a:r>
              <a:rPr lang="en-US" sz="2800" dirty="0"/>
              <a:t>Microorganisms require mineral N – N release from OM</a:t>
            </a:r>
          </a:p>
          <a:p>
            <a:r>
              <a:rPr lang="en-US" sz="2800" dirty="0"/>
              <a:t>Microorganisms get their carbon from decaying organic matter</a:t>
            </a:r>
          </a:p>
          <a:p>
            <a:r>
              <a:rPr lang="en-US" sz="2800" dirty="0"/>
              <a:t>Nitrogen availability </a:t>
            </a:r>
          </a:p>
          <a:p>
            <a:pPr lvl="1"/>
            <a:r>
              <a:rPr lang="en-US" sz="2400" dirty="0"/>
              <a:t>Relative amount of C and N in the OM</a:t>
            </a:r>
          </a:p>
          <a:p>
            <a:pPr lvl="1"/>
            <a:r>
              <a:rPr lang="en-US" sz="2400" dirty="0"/>
              <a:t>Resistance to decay</a:t>
            </a:r>
          </a:p>
          <a:p>
            <a:pPr lvl="1"/>
            <a:r>
              <a:rPr lang="en-US" sz="2400" dirty="0"/>
              <a:t>Environmental conditions – microbial activity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55639" y="753228"/>
            <a:ext cx="6896534" cy="5631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C:N Ratio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89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ab Theme">
  <a:themeElements>
    <a:clrScheme name="Custom 11">
      <a:dk1>
        <a:srgbClr val="FF7300"/>
      </a:dk1>
      <a:lt1>
        <a:sysClr val="window" lastClr="FFFFFF"/>
      </a:lt1>
      <a:dk2>
        <a:srgbClr val="000000"/>
      </a:dk2>
      <a:lt2>
        <a:srgbClr val="FFFFFF"/>
      </a:lt2>
      <a:accent1>
        <a:srgbClr val="FF7300"/>
      </a:accent1>
      <a:accent2>
        <a:srgbClr val="FF7300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b Theme" id="{8AED360E-B6A7-436D-954E-4B49289259EB}" vid="{1C0D94B6-67C2-403B-B778-DFB62E999E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Lab Theme</Template>
  <TotalTime>54</TotalTime>
  <Words>560</Words>
  <Application>Microsoft Office PowerPoint</Application>
  <PresentationFormat>Widescreen</PresentationFormat>
  <Paragraphs>98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CG Times (W1)</vt:lpstr>
      <vt:lpstr>Times New Roman</vt:lpstr>
      <vt:lpstr>Wingdings 3</vt:lpstr>
      <vt:lpstr>Lab Theme</vt:lpstr>
      <vt:lpstr>Equation</vt:lpstr>
      <vt:lpstr>Carbon, Nitrogen, and Organic Matter</vt:lpstr>
      <vt:lpstr>Organic Matter: Importance</vt:lpstr>
      <vt:lpstr>Techniques for measuring OM/OC</vt:lpstr>
      <vt:lpstr>Dry Combustion: Loss on Ignition</vt:lpstr>
      <vt:lpstr>Dry Combustion: High Temp - LECO</vt:lpstr>
      <vt:lpstr>Wet Combustion: Walkey-Black Method</vt:lpstr>
      <vt:lpstr>Visible Near Infrared Spectrometry</vt:lpstr>
      <vt:lpstr>Soils in Oklahoma</vt:lpstr>
      <vt:lpstr>C:N Ratio</vt:lpstr>
      <vt:lpstr>C:N Ratio</vt:lpstr>
      <vt:lpstr>C:N Ratio</vt:lpstr>
      <vt:lpstr>Dry Combustion: Loss on Ignition</vt:lpstr>
      <vt:lpstr>Dry Combustion: Loss on Ignition</vt:lpstr>
      <vt:lpstr>Dry Combustion: Loss on Ignition</vt:lpstr>
      <vt:lpstr>Dry Combustion: Automated Analyzer</vt:lpstr>
      <vt:lpstr>Nitrogen</vt:lpstr>
    </vt:vector>
  </TitlesOfParts>
  <Company>DASNR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Carbon, Nitrogen, and Organic Matter</dc:title>
  <dc:creator>Finch, Bronc Aubrey</dc:creator>
  <cp:lastModifiedBy>Finch, Bronc Aubrey</cp:lastModifiedBy>
  <cp:revision>7</cp:revision>
  <dcterms:created xsi:type="dcterms:W3CDTF">2020-09-28T14:47:18Z</dcterms:created>
  <dcterms:modified xsi:type="dcterms:W3CDTF">2020-09-28T18:00:05Z</dcterms:modified>
</cp:coreProperties>
</file>