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5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44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0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2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2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8E2F00-A33D-48D0-A7BE-80CD8404274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1C87-806F-4BD7-9345-A2D26B43474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0" y="5952762"/>
            <a:ext cx="1769060" cy="7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Soil Test for Nitrogen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Soil 4234 Lab</a:t>
            </a:r>
          </a:p>
        </p:txBody>
      </p:sp>
    </p:spTree>
    <p:extLst>
      <p:ext uri="{BB962C8B-B14F-4D97-AF65-F5344CB8AC3E}">
        <p14:creationId xmlns:p14="http://schemas.microsoft.com/office/powerpoint/2010/main" val="9140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" name="Content Placeholder 1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86958"/>
            <a:ext cx="8699057" cy="6524292"/>
          </a:xfrm>
        </p:spPr>
      </p:pic>
    </p:spTree>
    <p:extLst>
      <p:ext uri="{BB962C8B-B14F-4D97-AF65-F5344CB8AC3E}">
        <p14:creationId xmlns:p14="http://schemas.microsoft.com/office/powerpoint/2010/main" val="56006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7C9C-D24A-4FF9-8C47-30A05DD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Losses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F412-68AE-47BE-B902-6D2AE2FD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our N cycle again…</a:t>
            </a:r>
          </a:p>
          <a:p>
            <a:r>
              <a:rPr lang="en-US" dirty="0"/>
              <a:t>4 Avenues of losses:</a:t>
            </a:r>
          </a:p>
          <a:p>
            <a:pPr lvl="1"/>
            <a:r>
              <a:rPr lang="en-US" dirty="0"/>
              <a:t>Leaching</a:t>
            </a:r>
          </a:p>
          <a:p>
            <a:pPr lvl="1"/>
            <a:r>
              <a:rPr lang="en-US" dirty="0"/>
              <a:t>Plant Loss</a:t>
            </a:r>
          </a:p>
          <a:p>
            <a:pPr lvl="1"/>
            <a:r>
              <a:rPr lang="en-US" dirty="0" smtClean="0"/>
              <a:t>Volatilization</a:t>
            </a:r>
            <a:endParaRPr lang="en-US" dirty="0"/>
          </a:p>
          <a:p>
            <a:pPr lvl="1"/>
            <a:r>
              <a:rPr lang="en-US" dirty="0"/>
              <a:t>Denitrification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6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7C9C-D24A-4FF9-8C47-30A05DD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Losses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F412-68AE-47BE-B902-6D2AE2FD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our N cycle again…</a:t>
            </a:r>
          </a:p>
          <a:p>
            <a:r>
              <a:rPr lang="en-US" dirty="0"/>
              <a:t>4 Avenues of losses:</a:t>
            </a:r>
          </a:p>
          <a:p>
            <a:pPr lvl="1"/>
            <a:r>
              <a:rPr lang="en-US" b="1" i="1" dirty="0"/>
              <a:t>Leaching: talked about in mobility lab, how its prone to leaching</a:t>
            </a:r>
          </a:p>
          <a:p>
            <a:pPr lvl="1"/>
            <a:r>
              <a:rPr lang="en-US" dirty="0"/>
              <a:t>Plant Loss</a:t>
            </a:r>
          </a:p>
          <a:p>
            <a:pPr lvl="1"/>
            <a:r>
              <a:rPr lang="en-US" dirty="0" smtClean="0"/>
              <a:t>Volatilization</a:t>
            </a:r>
            <a:endParaRPr lang="en-US" dirty="0"/>
          </a:p>
          <a:p>
            <a:pPr lvl="1"/>
            <a:r>
              <a:rPr lang="en-US" dirty="0"/>
              <a:t>Denitrification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0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7C9C-D24A-4FF9-8C47-30A05DD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Losses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F412-68AE-47BE-B902-6D2AE2FD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our N cycle again…</a:t>
            </a:r>
          </a:p>
          <a:p>
            <a:r>
              <a:rPr lang="en-US" dirty="0"/>
              <a:t>4 Avenues of losses:</a:t>
            </a:r>
          </a:p>
          <a:p>
            <a:pPr lvl="1"/>
            <a:r>
              <a:rPr lang="en-US" dirty="0"/>
              <a:t>Leaching</a:t>
            </a:r>
          </a:p>
          <a:p>
            <a:pPr lvl="1"/>
            <a:r>
              <a:rPr lang="en-US" b="1" i="1" dirty="0"/>
              <a:t>Plant Loss: can’t control</a:t>
            </a:r>
          </a:p>
          <a:p>
            <a:pPr lvl="1"/>
            <a:r>
              <a:rPr lang="en-US" dirty="0" smtClean="0"/>
              <a:t>Volatilization</a:t>
            </a:r>
            <a:endParaRPr lang="en-US" dirty="0"/>
          </a:p>
          <a:p>
            <a:pPr lvl="1"/>
            <a:r>
              <a:rPr lang="en-US" dirty="0"/>
              <a:t>Denitrification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7C9C-D24A-4FF9-8C47-30A05DD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Losses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F412-68AE-47BE-B902-6D2AE2FD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our N cycle again…</a:t>
            </a:r>
          </a:p>
          <a:p>
            <a:r>
              <a:rPr lang="en-US" dirty="0"/>
              <a:t>4 Avenues of losses:</a:t>
            </a:r>
          </a:p>
          <a:p>
            <a:pPr lvl="1"/>
            <a:r>
              <a:rPr lang="en-US" dirty="0"/>
              <a:t>Leaching</a:t>
            </a:r>
          </a:p>
          <a:p>
            <a:pPr lvl="1"/>
            <a:r>
              <a:rPr lang="en-US" dirty="0"/>
              <a:t>Plant Loss</a:t>
            </a:r>
          </a:p>
          <a:p>
            <a:pPr lvl="1"/>
            <a:r>
              <a:rPr lang="en-US" dirty="0" smtClean="0"/>
              <a:t>Volatilization</a:t>
            </a:r>
            <a:endParaRPr lang="en-US" dirty="0"/>
          </a:p>
          <a:p>
            <a:pPr lvl="1"/>
            <a:r>
              <a:rPr lang="en-US" b="1" i="1" dirty="0"/>
              <a:t>Denitrification: Occurs in waterlogged soils, so by keeping well drained soils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2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7C9C-D24A-4FF9-8C47-30A05DD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Losses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F412-68AE-47BE-B902-6D2AE2FD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our N cycle again…</a:t>
            </a:r>
          </a:p>
          <a:p>
            <a:r>
              <a:rPr lang="en-US" dirty="0"/>
              <a:t>4 Avenues of losses:</a:t>
            </a:r>
          </a:p>
          <a:p>
            <a:pPr lvl="1"/>
            <a:r>
              <a:rPr lang="en-US" dirty="0"/>
              <a:t>Leaching</a:t>
            </a:r>
          </a:p>
          <a:p>
            <a:pPr lvl="1"/>
            <a:r>
              <a:rPr lang="en-US" dirty="0"/>
              <a:t>Plant Loss</a:t>
            </a:r>
          </a:p>
          <a:p>
            <a:pPr lvl="1"/>
            <a:r>
              <a:rPr lang="en-US" b="1" i="1" dirty="0" smtClean="0"/>
              <a:t>Volatilization</a:t>
            </a:r>
            <a:endParaRPr lang="en-US" b="1" i="1" dirty="0"/>
          </a:p>
          <a:p>
            <a:pPr lvl="1"/>
            <a:r>
              <a:rPr lang="en-US" dirty="0"/>
              <a:t>Denitrification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1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463C-4E28-4924-847C-21EB80A9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</a:t>
            </a:r>
            <a:r>
              <a:rPr lang="en-US" dirty="0" smtClean="0"/>
              <a:t>Volatilization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70D93-FDDE-40DE-BA49-4FAAF2D74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Volatization is the process of NO</a:t>
                </a:r>
                <a:r>
                  <a:rPr lang="en-US" baseline="-25000" dirty="0"/>
                  <a:t>3</a:t>
                </a:r>
                <a:r>
                  <a:rPr lang="en-US" dirty="0"/>
                  <a:t>-N undergoing chemical reaction to become NH</a:t>
                </a:r>
                <a:r>
                  <a:rPr lang="en-US" baseline="-25000" dirty="0"/>
                  <a:t>3</a:t>
                </a:r>
                <a:r>
                  <a:rPr lang="en-US" dirty="0"/>
                  <a:t> gas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𝑢𝑟𝑒𝑎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𝑟𝑒𝑎𝑠𝑒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𝐻𝐶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70D93-FDDE-40DE-BA49-4FAAF2D74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A4E3647-2826-4B57-99D4-33DCF58EF5B3}"/>
              </a:ext>
            </a:extLst>
          </p:cNvPr>
          <p:cNvSpPr/>
          <p:nvPr/>
        </p:nvSpPr>
        <p:spPr>
          <a:xfrm>
            <a:off x="6693763" y="2725445"/>
            <a:ext cx="1109709" cy="703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70F5A-4F6F-4E52-AE62-7BE2DE8F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872" y="3429000"/>
            <a:ext cx="3785352" cy="31394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9AFA03-5471-46F3-9130-519CECA553FE}"/>
              </a:ext>
            </a:extLst>
          </p:cNvPr>
          <p:cNvSpPr/>
          <p:nvPr/>
        </p:nvSpPr>
        <p:spPr>
          <a:xfrm>
            <a:off x="7384643" y="5544844"/>
            <a:ext cx="1109709" cy="7035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08224-FDC5-41AB-81BF-54B8C414D339}"/>
              </a:ext>
            </a:extLst>
          </p:cNvPr>
          <p:cNvSpPr txBox="1"/>
          <p:nvPr/>
        </p:nvSpPr>
        <p:spPr>
          <a:xfrm>
            <a:off x="792480" y="4150658"/>
            <a:ext cx="361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see that this reaction provides its own basicity for reaction to occur, even in centralized locations</a:t>
            </a:r>
          </a:p>
        </p:txBody>
      </p:sp>
    </p:spTree>
    <p:extLst>
      <p:ext uri="{BB962C8B-B14F-4D97-AF65-F5344CB8AC3E}">
        <p14:creationId xmlns:p14="http://schemas.microsoft.com/office/powerpoint/2010/main" val="20755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determine NO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 and NH</a:t>
            </a:r>
            <a:r>
              <a:rPr lang="en-US" sz="3200" baseline="-25000" dirty="0"/>
              <a:t>4</a:t>
            </a:r>
            <a:r>
              <a:rPr lang="en-US" sz="3200" baseline="30000" dirty="0"/>
              <a:t>+</a:t>
            </a:r>
            <a:r>
              <a:rPr lang="en-US" sz="3200" dirty="0"/>
              <a:t> concentrations from soil samples</a:t>
            </a:r>
          </a:p>
          <a:p>
            <a:r>
              <a:rPr lang="en-US" sz="3200" dirty="0"/>
              <a:t>To understand how soil chemical and physical characteristics affect N </a:t>
            </a:r>
            <a:r>
              <a:rPr lang="en-US" sz="3200" dirty="0" smtClean="0"/>
              <a:t>volatilization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64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Nitrogen?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in highest amounts for many crops</a:t>
            </a:r>
          </a:p>
          <a:p>
            <a:r>
              <a:rPr lang="en-US" dirty="0"/>
              <a:t>Contributes to majority of fertilizer cost for producers</a:t>
            </a:r>
          </a:p>
        </p:txBody>
      </p:sp>
      <p:pic>
        <p:nvPicPr>
          <p:cNvPr id="4" name="Picture 4" descr="Image result for nit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77" y="2632746"/>
            <a:ext cx="2140153" cy="2140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itro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59" y="3702822"/>
            <a:ext cx="3414923" cy="2291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" name="Content Placeholder 1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86958"/>
            <a:ext cx="8699057" cy="6524292"/>
          </a:xfrm>
        </p:spPr>
      </p:pic>
    </p:spTree>
    <p:extLst>
      <p:ext uri="{BB962C8B-B14F-4D97-AF65-F5344CB8AC3E}">
        <p14:creationId xmlns:p14="http://schemas.microsoft.com/office/powerpoint/2010/main" val="403644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24840"/>
            <a:ext cx="9404723" cy="1400530"/>
          </a:xfrm>
        </p:spPr>
        <p:txBody>
          <a:bodyPr/>
          <a:lstStyle/>
          <a:p>
            <a:r>
              <a:rPr lang="en-US" dirty="0"/>
              <a:t>Nitrogen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5" b="48815"/>
          <a:stretch/>
        </p:blipFill>
        <p:spPr bwMode="auto">
          <a:xfrm>
            <a:off x="680539" y="1829651"/>
            <a:ext cx="3046682" cy="351083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8" r="24871"/>
          <a:stretch/>
        </p:blipFill>
        <p:spPr bwMode="auto">
          <a:xfrm>
            <a:off x="4339665" y="1829651"/>
            <a:ext cx="3095322" cy="33932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6" t="56519" b="21671"/>
          <a:stretch/>
        </p:blipFill>
        <p:spPr bwMode="auto">
          <a:xfrm>
            <a:off x="7922214" y="2898843"/>
            <a:ext cx="861861" cy="11284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5630" y="861156"/>
            <a:ext cx="10670010" cy="57590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5" b="48815"/>
          <a:stretch/>
        </p:blipFill>
        <p:spPr bwMode="auto">
          <a:xfrm>
            <a:off x="778075" y="1241387"/>
            <a:ext cx="3608882" cy="3921755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8" r="24871"/>
          <a:stretch/>
        </p:blipFill>
        <p:spPr bwMode="auto">
          <a:xfrm>
            <a:off x="4437200" y="1241387"/>
            <a:ext cx="3666497" cy="379041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6" t="56519" b="21671"/>
          <a:stretch/>
        </p:blipFill>
        <p:spPr bwMode="auto">
          <a:xfrm>
            <a:off x="8019750" y="2310578"/>
            <a:ext cx="1020899" cy="12604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95285" y="3632154"/>
            <a:ext cx="325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Fluctuate due to moisture and mobility in the soil profile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6950" y="5048938"/>
            <a:ext cx="325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why sampling closest to N application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89304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analysis for Nitrogen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868636" cy="4195481"/>
          </a:xfrm>
        </p:spPr>
        <p:txBody>
          <a:bodyPr/>
          <a:lstStyle/>
          <a:p>
            <a:r>
              <a:rPr lang="en-US" dirty="0"/>
              <a:t>Flow Injection Analysis System</a:t>
            </a:r>
          </a:p>
          <a:p>
            <a:pPr lvl="1"/>
            <a:r>
              <a:rPr lang="en-US" dirty="0"/>
              <a:t>LACHAT </a:t>
            </a:r>
            <a:r>
              <a:rPr lang="en-US" dirty="0" err="1"/>
              <a:t>QuickChem</a:t>
            </a:r>
            <a:r>
              <a:rPr lang="en-US" dirty="0"/>
              <a:t> 8500</a:t>
            </a:r>
          </a:p>
          <a:p>
            <a:r>
              <a:rPr lang="en-US" dirty="0"/>
              <a:t>Extractor is KCl</a:t>
            </a:r>
          </a:p>
          <a:p>
            <a:pPr lvl="1"/>
            <a:r>
              <a:rPr lang="en-US" dirty="0"/>
              <a:t>K</a:t>
            </a:r>
            <a:r>
              <a:rPr lang="en-US" baseline="30000" dirty="0"/>
              <a:t>+</a:t>
            </a:r>
          </a:p>
          <a:p>
            <a:pPr lvl="2"/>
            <a:r>
              <a:rPr lang="en-US" dirty="0"/>
              <a:t>Strong enough base to remove NH</a:t>
            </a:r>
            <a:r>
              <a:rPr lang="en-US" baseline="-25000" dirty="0"/>
              <a:t>4</a:t>
            </a:r>
            <a:r>
              <a:rPr lang="en-US" baseline="30000" dirty="0"/>
              <a:t>+ </a:t>
            </a:r>
            <a:r>
              <a:rPr lang="en-US" dirty="0"/>
              <a:t>from any bonding sites</a:t>
            </a:r>
          </a:p>
          <a:p>
            <a:pPr lvl="1"/>
            <a:r>
              <a:rPr lang="en-US" dirty="0"/>
              <a:t>Cl</a:t>
            </a:r>
            <a:r>
              <a:rPr lang="en-US" baseline="30000" dirty="0"/>
              <a:t>-</a:t>
            </a:r>
          </a:p>
          <a:p>
            <a:pPr lvl="2"/>
            <a:r>
              <a:rPr lang="en-US" dirty="0"/>
              <a:t>Strong enough acid to remove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48" y="1439994"/>
            <a:ext cx="6284316" cy="47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analysis for Nitrate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09" y="4796721"/>
            <a:ext cx="4297341" cy="184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6" b="-304"/>
          <a:stretch/>
        </p:blipFill>
        <p:spPr>
          <a:xfrm>
            <a:off x="2200274" y="1225296"/>
            <a:ext cx="6858000" cy="24505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36192" y="2953512"/>
            <a:ext cx="932688" cy="210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695" y="2412337"/>
            <a:ext cx="182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Injected</a:t>
            </a:r>
          </a:p>
        </p:txBody>
      </p:sp>
      <p:cxnSp>
        <p:nvCxnSpPr>
          <p:cNvPr id="12" name="Straight Arrow Connector 11"/>
          <p:cNvCxnSpPr>
            <a:stCxn id="13" idx="3"/>
          </p:cNvCxnSpPr>
          <p:nvPr/>
        </p:nvCxnSpPr>
        <p:spPr>
          <a:xfrm flipV="1">
            <a:off x="4576731" y="2852928"/>
            <a:ext cx="1650333" cy="1421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0227" y="3674209"/>
            <a:ext cx="174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Reduced from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to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in Cd column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327648" y="1847088"/>
            <a:ext cx="1037858" cy="3153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93054" y="5000535"/>
            <a:ext cx="216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Coloring reagent mixed and given certain time to develop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8"/>
          <a:stretch/>
        </p:blipFill>
        <p:spPr>
          <a:xfrm rot="5400000">
            <a:off x="8566205" y="2542815"/>
            <a:ext cx="3961817" cy="15551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21642" y="4295804"/>
            <a:ext cx="2053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is read through sensor, through a 520 nm filter, information is then processed by computer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704105" y="2852927"/>
            <a:ext cx="1650333" cy="1421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1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Analysis for Ammonium 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8511" y="4039773"/>
            <a:ext cx="2859289" cy="21447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4627" r="133" b="45201"/>
          <a:stretch/>
        </p:blipFill>
        <p:spPr>
          <a:xfrm>
            <a:off x="2085556" y="1444395"/>
            <a:ext cx="6858000" cy="206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1"/>
          <a:stretch/>
        </p:blipFill>
        <p:spPr>
          <a:xfrm rot="5400000">
            <a:off x="8486340" y="2949303"/>
            <a:ext cx="3961817" cy="169091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6" idx="0"/>
          </p:cNvCxnSpPr>
          <p:nvPr/>
        </p:nvCxnSpPr>
        <p:spPr>
          <a:xfrm flipV="1">
            <a:off x="1326603" y="3794761"/>
            <a:ext cx="2797341" cy="438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787" y="2844925"/>
            <a:ext cx="182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Injected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59899" y="2962656"/>
            <a:ext cx="1602173" cy="205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23944" y="2844925"/>
            <a:ext cx="706482" cy="41033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61315" y="3049799"/>
            <a:ext cx="706482" cy="41033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2298" y="2757486"/>
            <a:ext cx="706482" cy="41033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29669" y="2962655"/>
            <a:ext cx="706482" cy="41033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767" y="4233338"/>
            <a:ext cx="194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Reactions</a:t>
            </a:r>
          </a:p>
        </p:txBody>
      </p:sp>
      <p:sp>
        <p:nvSpPr>
          <p:cNvPr id="19" name="Oval 18"/>
          <p:cNvSpPr/>
          <p:nvPr/>
        </p:nvSpPr>
        <p:spPr>
          <a:xfrm>
            <a:off x="3163824" y="2560320"/>
            <a:ext cx="5111496" cy="11221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85" y="4424599"/>
            <a:ext cx="3911197" cy="204686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5972182" y="3254968"/>
            <a:ext cx="4287386" cy="2193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5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0"/>
          <a:stretch/>
        </p:blipFill>
        <p:spPr>
          <a:xfrm>
            <a:off x="5019103" y="950977"/>
            <a:ext cx="6461753" cy="4930806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6574536" y="4892040"/>
            <a:ext cx="2743200" cy="182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6110" y="1728216"/>
            <a:ext cx="412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height of the </a:t>
            </a:r>
            <a:r>
              <a:rPr lang="en-US" dirty="0" err="1"/>
              <a:t>absorbence</a:t>
            </a:r>
            <a:r>
              <a:rPr lang="en-US" dirty="0"/>
              <a:t> curve denotes the concentration of the solution pushed through the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111" y="4005072"/>
            <a:ext cx="419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values can then be used to calculate the amounts of nutrients found in the extractants.</a:t>
            </a:r>
          </a:p>
        </p:txBody>
      </p:sp>
    </p:spTree>
    <p:extLst>
      <p:ext uri="{BB962C8B-B14F-4D97-AF65-F5344CB8AC3E}">
        <p14:creationId xmlns:p14="http://schemas.microsoft.com/office/powerpoint/2010/main" val="350587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7C9C-D24A-4FF9-8C47-30A05DD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Losses in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8F412-68AE-47BE-B902-6D2AE2FD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look at our N cycle again…</a:t>
            </a:r>
          </a:p>
        </p:txBody>
      </p:sp>
    </p:spTree>
    <p:extLst>
      <p:ext uri="{BB962C8B-B14F-4D97-AF65-F5344CB8AC3E}">
        <p14:creationId xmlns:p14="http://schemas.microsoft.com/office/powerpoint/2010/main" val="2555030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U3">
  <a:themeElements>
    <a:clrScheme name="Custom 11">
      <a:dk1>
        <a:srgbClr val="FF7300"/>
      </a:dk1>
      <a:lt1>
        <a:sysClr val="window" lastClr="FFFFFF"/>
      </a:lt1>
      <a:dk2>
        <a:srgbClr val="000000"/>
      </a:dk2>
      <a:lt2>
        <a:srgbClr val="FFFFFF"/>
      </a:lt2>
      <a:accent1>
        <a:srgbClr val="FF7300"/>
      </a:accent1>
      <a:accent2>
        <a:srgbClr val="FF73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U3" id="{B88EA132-D096-4194-8559-13A8FFDC337D}" vid="{38C1E995-B1B1-4AAF-8D14-F62D5A2E8D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OSU3</Template>
  <TotalTime>437</TotalTime>
  <Words>472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Century Gothic</vt:lpstr>
      <vt:lpstr>Wingdings 3</vt:lpstr>
      <vt:lpstr>OSU3</vt:lpstr>
      <vt:lpstr>Soil Test for Nitrogen</vt:lpstr>
      <vt:lpstr>Why Nitrogen?</vt:lpstr>
      <vt:lpstr>PowerPoint Presentation</vt:lpstr>
      <vt:lpstr>Nitrogen</vt:lpstr>
      <vt:lpstr>Soil test analysis for Nitrogen</vt:lpstr>
      <vt:lpstr>Soil test analysis for Nitrate NO3-</vt:lpstr>
      <vt:lpstr>Soil Test Analysis for Ammonium NH4+</vt:lpstr>
      <vt:lpstr>PowerPoint Presentation</vt:lpstr>
      <vt:lpstr>N Losses in soil</vt:lpstr>
      <vt:lpstr>PowerPoint Presentation</vt:lpstr>
      <vt:lpstr>N Losses in soil</vt:lpstr>
      <vt:lpstr>N Losses in soil</vt:lpstr>
      <vt:lpstr>N Losses in soil</vt:lpstr>
      <vt:lpstr>N Losses in soil</vt:lpstr>
      <vt:lpstr>N Losses in soil</vt:lpstr>
      <vt:lpstr>N Volatilization</vt:lpstr>
      <vt:lpstr>Objective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Test for Nitrogen</dc:title>
  <dc:creator>Reed, Vaughn</dc:creator>
  <cp:lastModifiedBy>Finch, Bronc Aubrey</cp:lastModifiedBy>
  <cp:revision>26</cp:revision>
  <dcterms:created xsi:type="dcterms:W3CDTF">2020-09-08T20:40:10Z</dcterms:created>
  <dcterms:modified xsi:type="dcterms:W3CDTF">2020-09-15T16:31:21Z</dcterms:modified>
</cp:coreProperties>
</file>