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3" d="100"/>
          <a:sy n="123" d="100"/>
        </p:scale>
        <p:origin x="-10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C83B7D-77DC-4DA5-9E8A-68CFE7459C2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83B7D-77DC-4DA5-9E8A-68CFE7459C2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83B7D-77DC-4DA5-9E8A-68CFE7459C2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C83B7D-77DC-4DA5-9E8A-68CFE7459C2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C83B7D-77DC-4DA5-9E8A-68CFE7459C2F}"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C83B7D-77DC-4DA5-9E8A-68CFE7459C2F}"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C83B7D-77DC-4DA5-9E8A-68CFE7459C2F}"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C83B7D-77DC-4DA5-9E8A-68CFE7459C2F}"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83B7D-77DC-4DA5-9E8A-68CFE7459C2F}"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83B7D-77DC-4DA5-9E8A-68CFE7459C2F}"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83B7D-77DC-4DA5-9E8A-68CFE7459C2F}"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59A465-5F20-4541-8592-3173432633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83B7D-77DC-4DA5-9E8A-68CFE7459C2F}" type="datetimeFigureOut">
              <a:rPr lang="en-US" smtClean="0"/>
              <a:pPr/>
              <a:t>2/12/2013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9A465-5F20-4541-8592-3173432633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defRPr/>
            </a:pPr>
            <a:r>
              <a:rPr lang="en-US" dirty="0" smtClean="0"/>
              <a:t>Identification of Nutrient Deficiencies</a:t>
            </a:r>
          </a:p>
        </p:txBody>
      </p:sp>
      <p:sp>
        <p:nvSpPr>
          <p:cNvPr id="3" name="Subtitle 2"/>
          <p:cNvSpPr>
            <a:spLocks noGrp="1"/>
          </p:cNvSpPr>
          <p:nvPr>
            <p:ph type="subTitle" idx="1"/>
          </p:nvPr>
        </p:nvSpPr>
        <p:spPr/>
        <p:txBody>
          <a:bodyPr/>
          <a:lstStyle/>
          <a:p>
            <a:r>
              <a:rPr lang="en-US" dirty="0" smtClean="0"/>
              <a:t>Brian Arnall</a:t>
            </a:r>
            <a:br>
              <a:rPr lang="en-US" dirty="0" smtClean="0"/>
            </a:br>
            <a:r>
              <a:rPr lang="en-US" dirty="0" smtClean="0"/>
              <a:t>Nutrient Management Extension</a:t>
            </a:r>
            <a:br>
              <a:rPr lang="en-US" dirty="0" smtClean="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ano02K.jpg"/>
          <p:cNvPicPr>
            <a:picLocks noGrp="1" noChangeAspect="1"/>
          </p:cNvPicPr>
          <p:nvPr>
            <p:ph sz="half" idx="1"/>
          </p:nvPr>
        </p:nvPicPr>
        <p:blipFill>
          <a:blip r:embed="rId2" cstate="print"/>
          <a:stretch>
            <a:fillRect/>
          </a:stretch>
        </p:blipFill>
        <p:spPr>
          <a:xfrm>
            <a:off x="-476" y="2209800"/>
            <a:ext cx="4381976" cy="2924969"/>
          </a:xfrm>
        </p:spPr>
      </p:pic>
      <p:pic>
        <p:nvPicPr>
          <p:cNvPr id="6" name="Content Placeholder 5" descr="Whea01K.jpg"/>
          <p:cNvPicPr>
            <a:picLocks noGrp="1" noChangeAspect="1"/>
          </p:cNvPicPr>
          <p:nvPr>
            <p:ph sz="half" idx="2"/>
          </p:nvPr>
        </p:nvPicPr>
        <p:blipFill>
          <a:blip r:embed="rId3" cstate="print"/>
          <a:stretch>
            <a:fillRect/>
          </a:stretch>
        </p:blipFill>
        <p:spPr>
          <a:xfrm>
            <a:off x="4762500" y="2209800"/>
            <a:ext cx="4381976" cy="292496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Magnesium Deficiency</a:t>
            </a:r>
            <a:endParaRPr lang="en-US" dirty="0"/>
          </a:p>
        </p:txBody>
      </p:sp>
      <p:pic>
        <p:nvPicPr>
          <p:cNvPr id="7" name="Picture Placeholder 6" descr="image003.jpg"/>
          <p:cNvPicPr>
            <a:picLocks noGrp="1" noChangeAspect="1"/>
          </p:cNvPicPr>
          <p:nvPr>
            <p:ph type="pic" idx="1"/>
          </p:nvPr>
        </p:nvPicPr>
        <p:blipFill>
          <a:blip r:embed="rId2" cstate="print"/>
          <a:srcRect l="5342" r="5342"/>
          <a:stretch>
            <a:fillRect/>
          </a:stretch>
        </p:blipFill>
        <p:spPr/>
      </p:pic>
      <p:sp>
        <p:nvSpPr>
          <p:cNvPr id="4" name="Text Placeholder 3"/>
          <p:cNvSpPr>
            <a:spLocks noGrp="1"/>
          </p:cNvSpPr>
          <p:nvPr>
            <p:ph type="body" sz="half" idx="2"/>
          </p:nvPr>
        </p:nvSpPr>
        <p:spPr/>
        <p:txBody>
          <a:bodyPr/>
          <a:lstStyle/>
          <a:p>
            <a:r>
              <a:rPr lang="en-US" dirty="0" smtClean="0"/>
              <a:t>Magnesium is </a:t>
            </a:r>
            <a:r>
              <a:rPr lang="en-US" b="1" dirty="0" smtClean="0"/>
              <a:t>mobile</a:t>
            </a:r>
            <a:r>
              <a:rPr lang="en-US" dirty="0" smtClean="0"/>
              <a:t> in the plant: Lower/Older Leaves</a:t>
            </a:r>
          </a:p>
          <a:p>
            <a:r>
              <a:rPr lang="en-US" dirty="0" smtClean="0"/>
              <a:t>Yellowing between the veins</a:t>
            </a:r>
            <a:br>
              <a:rPr lang="en-US" dirty="0" smtClean="0"/>
            </a:br>
            <a:r>
              <a:rPr lang="en-US" dirty="0" smtClean="0"/>
              <a:t>Reddish Purple from leaf edge moving inward, cotton soybean canola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VossenMgcorn1.jpg"/>
          <p:cNvPicPr>
            <a:picLocks noGrp="1" noChangeAspect="1"/>
          </p:cNvPicPr>
          <p:nvPr>
            <p:ph sz="half" idx="1"/>
          </p:nvPr>
        </p:nvPicPr>
        <p:blipFill>
          <a:blip r:embed="rId2" cstate="print"/>
          <a:stretch>
            <a:fillRect/>
          </a:stretch>
        </p:blipFill>
        <p:spPr>
          <a:xfrm>
            <a:off x="457200" y="2728027"/>
            <a:ext cx="4038600" cy="2270308"/>
          </a:xfrm>
        </p:spPr>
      </p:pic>
      <p:pic>
        <p:nvPicPr>
          <p:cNvPr id="6" name="Content Placeholder 5" descr="VossenMgcorn2.jpg"/>
          <p:cNvPicPr>
            <a:picLocks noGrp="1" noChangeAspect="1"/>
          </p:cNvPicPr>
          <p:nvPr>
            <p:ph sz="half" idx="2"/>
          </p:nvPr>
        </p:nvPicPr>
        <p:blipFill>
          <a:blip r:embed="rId3" cstate="print"/>
          <a:stretch>
            <a:fillRect/>
          </a:stretch>
        </p:blipFill>
        <p:spPr>
          <a:xfrm>
            <a:off x="4648200" y="2727560"/>
            <a:ext cx="4038600" cy="227124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01Mg.jpg"/>
          <p:cNvPicPr>
            <a:picLocks noGrp="1" noChangeAspect="1"/>
          </p:cNvPicPr>
          <p:nvPr>
            <p:ph sz="half" idx="1"/>
          </p:nvPr>
        </p:nvPicPr>
        <p:blipFill>
          <a:blip r:embed="rId2" cstate="print"/>
          <a:stretch>
            <a:fillRect/>
          </a:stretch>
        </p:blipFill>
        <p:spPr>
          <a:xfrm>
            <a:off x="113681" y="2286000"/>
            <a:ext cx="4267819" cy="2848769"/>
          </a:xfrm>
        </p:spPr>
      </p:pic>
      <p:pic>
        <p:nvPicPr>
          <p:cNvPr id="6" name="Content Placeholder 5" descr="Whea01Mg.jpg"/>
          <p:cNvPicPr>
            <a:picLocks noGrp="1" noChangeAspect="1"/>
          </p:cNvPicPr>
          <p:nvPr>
            <p:ph sz="half" idx="2"/>
          </p:nvPr>
        </p:nvPicPr>
        <p:blipFill>
          <a:blip r:embed="rId3" cstate="print"/>
          <a:stretch>
            <a:fillRect/>
          </a:stretch>
        </p:blipFill>
        <p:spPr>
          <a:xfrm>
            <a:off x="4762499" y="2286000"/>
            <a:ext cx="4267819" cy="284876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_ncsu.jpg"/>
          <p:cNvPicPr>
            <a:picLocks noGrp="1" noChangeAspect="1"/>
          </p:cNvPicPr>
          <p:nvPr>
            <p:ph sz="half" idx="1"/>
          </p:nvPr>
        </p:nvPicPr>
        <p:blipFill>
          <a:blip r:embed="rId2" cstate="print"/>
          <a:stretch>
            <a:fillRect/>
          </a:stretch>
        </p:blipFill>
        <p:spPr>
          <a:xfrm>
            <a:off x="533399" y="1540268"/>
            <a:ext cx="3619615" cy="4327132"/>
          </a:xfrm>
        </p:spPr>
      </p:pic>
      <p:pic>
        <p:nvPicPr>
          <p:cNvPr id="6" name="Content Placeholder 5" descr="wheat_cy.jpg"/>
          <p:cNvPicPr>
            <a:picLocks noGrp="1" noChangeAspect="1"/>
          </p:cNvPicPr>
          <p:nvPr>
            <p:ph sz="half" idx="2"/>
          </p:nvPr>
        </p:nvPicPr>
        <p:blipFill>
          <a:blip r:embed="rId3" cstate="print"/>
          <a:stretch>
            <a:fillRect/>
          </a:stretch>
        </p:blipFill>
        <p:spPr>
          <a:xfrm>
            <a:off x="4191569" y="1981200"/>
            <a:ext cx="4838750" cy="322986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Growth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Means the Nutrient is </a:t>
            </a:r>
            <a:r>
              <a:rPr lang="en-US" b="1" u="sng" dirty="0" smtClean="0"/>
              <a:t>immobile</a:t>
            </a:r>
            <a:r>
              <a:rPr lang="en-US" dirty="0" smtClean="0"/>
              <a:t> in the Plant</a:t>
            </a:r>
          </a:p>
          <a:p>
            <a:pPr lvl="1"/>
            <a:r>
              <a:rPr lang="en-US" dirty="0" smtClean="0"/>
              <a:t>Iron</a:t>
            </a:r>
          </a:p>
          <a:p>
            <a:pPr lvl="1"/>
            <a:r>
              <a:rPr lang="en-US" dirty="0" smtClean="0"/>
              <a:t>Zinc</a:t>
            </a:r>
          </a:p>
          <a:p>
            <a:pPr lvl="1"/>
            <a:r>
              <a:rPr lang="en-US" dirty="0" smtClean="0"/>
              <a:t>Manganese</a:t>
            </a:r>
          </a:p>
          <a:p>
            <a:pPr lvl="1"/>
            <a:r>
              <a:rPr lang="en-US" dirty="0" smtClean="0"/>
              <a:t>Calcium</a:t>
            </a:r>
          </a:p>
          <a:p>
            <a:pPr lvl="1"/>
            <a:r>
              <a:rPr lang="en-US" dirty="0" smtClean="0"/>
              <a:t>Boron</a:t>
            </a:r>
          </a:p>
          <a:p>
            <a:pPr lvl="1"/>
            <a:r>
              <a:rPr lang="en-US" dirty="0" smtClean="0"/>
              <a:t>Sulfur</a:t>
            </a:r>
          </a:p>
          <a:p>
            <a:pPr lvl="1"/>
            <a:r>
              <a:rPr lang="en-US" dirty="0" smtClean="0"/>
              <a:t>Copper</a:t>
            </a:r>
          </a:p>
          <a:p>
            <a:pPr lvl="1"/>
            <a:r>
              <a:rPr lang="en-US" dirty="0" smtClean="0"/>
              <a:t>Chlorine</a:t>
            </a:r>
          </a:p>
          <a:p>
            <a:pPr lvl="1"/>
            <a:r>
              <a:rPr lang="en-US" dirty="0" smtClean="0"/>
              <a:t>Molybdenum</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Deficiency</a:t>
            </a:r>
            <a:endParaRPr lang="en-US" dirty="0"/>
          </a:p>
        </p:txBody>
      </p:sp>
      <p:pic>
        <p:nvPicPr>
          <p:cNvPr id="5" name="Picture Placeholder 4" descr="Pnut01Fe.jpg"/>
          <p:cNvPicPr>
            <a:picLocks noGrp="1" noChangeAspect="1"/>
          </p:cNvPicPr>
          <p:nvPr>
            <p:ph type="pic" idx="1"/>
          </p:nvPr>
        </p:nvPicPr>
        <p:blipFill>
          <a:blip r:embed="rId2" cstate="print"/>
          <a:srcRect l="5500" r="5500"/>
          <a:stretch>
            <a:fillRect/>
          </a:stretch>
        </p:blipFill>
        <p:spPr/>
      </p:pic>
      <p:sp>
        <p:nvSpPr>
          <p:cNvPr id="4" name="Text Placeholder 3"/>
          <p:cNvSpPr>
            <a:spLocks noGrp="1"/>
          </p:cNvSpPr>
          <p:nvPr>
            <p:ph type="body" sz="half" idx="2"/>
          </p:nvPr>
        </p:nvSpPr>
        <p:spPr>
          <a:xfrm>
            <a:off x="1792288" y="5367338"/>
            <a:ext cx="5751512" cy="1033462"/>
          </a:xfrm>
        </p:spPr>
        <p:txBody>
          <a:bodyPr>
            <a:normAutofit/>
          </a:bodyPr>
          <a:lstStyle/>
          <a:p>
            <a:r>
              <a:rPr lang="en-US" dirty="0" smtClean="0"/>
              <a:t>Iron is </a:t>
            </a:r>
            <a:r>
              <a:rPr lang="en-US" b="1" dirty="0" smtClean="0"/>
              <a:t>immobile</a:t>
            </a:r>
            <a:r>
              <a:rPr lang="en-US" dirty="0" smtClean="0"/>
              <a:t> in the plant: Upper/Newer leaves</a:t>
            </a:r>
            <a:br>
              <a:rPr lang="en-US" dirty="0" smtClean="0"/>
            </a:br>
            <a:r>
              <a:rPr lang="en-US" dirty="0" smtClean="0"/>
              <a:t>Intervienal chlorosis, stripes narrower than zinc and extend full length of leaf</a:t>
            </a:r>
          </a:p>
          <a:p>
            <a:r>
              <a:rPr lang="en-US" dirty="0" smtClean="0"/>
              <a:t>Calcareous Soils pH &gt;8</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02Fe.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Soy01Fe.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Wheat_cimmyt2.jpg"/>
          <p:cNvPicPr>
            <a:picLocks noGrp="1" noChangeAspect="1"/>
          </p:cNvPicPr>
          <p:nvPr>
            <p:ph sz="half" idx="1"/>
          </p:nvPr>
        </p:nvPicPr>
        <p:blipFill>
          <a:blip r:embed="rId2" cstate="print"/>
          <a:stretch>
            <a:fillRect/>
          </a:stretch>
        </p:blipFill>
        <p:spPr>
          <a:xfrm>
            <a:off x="1419263" y="1600200"/>
            <a:ext cx="2114473" cy="4525963"/>
          </a:xfrm>
        </p:spPr>
      </p:pic>
      <p:pic>
        <p:nvPicPr>
          <p:cNvPr id="6" name="Content Placeholder 5" descr="SOY-FE2.jpg"/>
          <p:cNvPicPr>
            <a:picLocks noGrp="1" noChangeAspect="1"/>
          </p:cNvPicPr>
          <p:nvPr>
            <p:ph sz="half" idx="2"/>
          </p:nvPr>
        </p:nvPicPr>
        <p:blipFill>
          <a:blip r:embed="rId3" cstate="print"/>
          <a:stretch>
            <a:fillRect/>
          </a:stretch>
        </p:blipFill>
        <p:spPr>
          <a:xfrm>
            <a:off x="3691679" y="2422620"/>
            <a:ext cx="5193136" cy="344478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 025.jpg"/>
          <p:cNvPicPr>
            <a:picLocks noGrp="1" noChangeAspect="1"/>
          </p:cNvPicPr>
          <p:nvPr>
            <p:ph sz="half" idx="1"/>
          </p:nvPr>
        </p:nvPicPr>
        <p:blipFill>
          <a:blip r:embed="rId2" cstate="print"/>
          <a:stretch>
            <a:fillRect/>
          </a:stretch>
        </p:blipFill>
        <p:spPr>
          <a:xfrm>
            <a:off x="457200" y="2348706"/>
            <a:ext cx="4038600" cy="3028950"/>
          </a:xfrm>
        </p:spPr>
      </p:pic>
      <p:pic>
        <p:nvPicPr>
          <p:cNvPr id="6" name="Content Placeholder 5" descr="DSCN0286.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f_inner2flat.jpg"/>
          <p:cNvPicPr>
            <a:picLocks noGrp="1" noChangeAspect="1"/>
          </p:cNvPicPr>
          <p:nvPr>
            <p:ph idx="1"/>
          </p:nvPr>
        </p:nvPicPr>
        <p:blipFill>
          <a:blip r:embed="rId2" cstate="print"/>
          <a:stretch>
            <a:fillRect/>
          </a:stretch>
        </p:blipFill>
        <p:spPr>
          <a:xfrm>
            <a:off x="3352800" y="990600"/>
            <a:ext cx="5105400" cy="5814483"/>
          </a:xfrm>
        </p:spPr>
      </p:pic>
      <p:sp>
        <p:nvSpPr>
          <p:cNvPr id="2" name="Title 1"/>
          <p:cNvSpPr>
            <a:spLocks noGrp="1"/>
          </p:cNvSpPr>
          <p:nvPr>
            <p:ph type="title"/>
          </p:nvPr>
        </p:nvSpPr>
        <p:spPr/>
        <p:txBody>
          <a:bodyPr/>
          <a:lstStyle/>
          <a:p>
            <a:r>
              <a:rPr lang="en-US" dirty="0" smtClean="0"/>
              <a:t>Nutrient Deficiency ID</a:t>
            </a:r>
            <a:endParaRPr lang="en-US" dirty="0"/>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Color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Pattern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Soil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Environment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Zinc Deficiency</a:t>
            </a:r>
            <a:endParaRPr lang="en-US" dirty="0"/>
          </a:p>
        </p:txBody>
      </p:sp>
      <p:pic>
        <p:nvPicPr>
          <p:cNvPr id="5" name="Picture Placeholder 4" descr="Cott01Zn.jpg"/>
          <p:cNvPicPr>
            <a:picLocks noGrp="1" noChangeAspect="1"/>
          </p:cNvPicPr>
          <p:nvPr>
            <p:ph type="pic" idx="1"/>
          </p:nvPr>
        </p:nvPicPr>
        <p:blipFill>
          <a:blip r:embed="rId2" cstate="print"/>
          <a:srcRect l="5500" r="5500"/>
          <a:stretch>
            <a:fillRect/>
          </a:stretch>
        </p:blipFill>
        <p:spPr/>
      </p:pic>
      <p:sp>
        <p:nvSpPr>
          <p:cNvPr id="4" name="Text Placeholder 3"/>
          <p:cNvSpPr>
            <a:spLocks noGrp="1"/>
          </p:cNvSpPr>
          <p:nvPr>
            <p:ph type="body" sz="half" idx="2"/>
          </p:nvPr>
        </p:nvSpPr>
        <p:spPr>
          <a:xfrm>
            <a:off x="1792288" y="5367338"/>
            <a:ext cx="5486400" cy="1033462"/>
          </a:xfrm>
        </p:spPr>
        <p:txBody>
          <a:bodyPr>
            <a:normAutofit lnSpcReduction="10000"/>
          </a:bodyPr>
          <a:lstStyle/>
          <a:p>
            <a:r>
              <a:rPr lang="en-US" dirty="0" smtClean="0"/>
              <a:t>Zinc relatively </a:t>
            </a:r>
            <a:r>
              <a:rPr lang="en-US" b="1" dirty="0" smtClean="0"/>
              <a:t>immobile</a:t>
            </a:r>
            <a:r>
              <a:rPr lang="en-US" dirty="0" smtClean="0"/>
              <a:t> in plant: Upper/Newer leaves</a:t>
            </a:r>
          </a:p>
          <a:p>
            <a:r>
              <a:rPr lang="en-US" dirty="0" smtClean="0"/>
              <a:t>Purple margins, inward purple blotching, </a:t>
            </a:r>
          </a:p>
          <a:p>
            <a:r>
              <a:rPr lang="en-US" dirty="0" smtClean="0"/>
              <a:t>bleached bands on either side of midrib near base, intervienal chlorosis</a:t>
            </a:r>
          </a:p>
          <a:p>
            <a:r>
              <a:rPr lang="en-US" dirty="0" smtClean="0"/>
              <a:t>Acidic, Sandy soils, Calcareous pH&gt;8</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jpg"/>
          <p:cNvPicPr>
            <a:picLocks noGrp="1" noChangeAspect="1"/>
          </p:cNvPicPr>
          <p:nvPr>
            <p:ph sz="half" idx="1"/>
          </p:nvPr>
        </p:nvPicPr>
        <p:blipFill>
          <a:blip r:embed="rId2" cstate="print"/>
          <a:stretch>
            <a:fillRect/>
          </a:stretch>
        </p:blipFill>
        <p:spPr>
          <a:xfrm>
            <a:off x="1047750" y="2910681"/>
            <a:ext cx="2857500" cy="1905000"/>
          </a:xfrm>
        </p:spPr>
      </p:pic>
      <p:pic>
        <p:nvPicPr>
          <p:cNvPr id="6" name="Content Placeholder 5" descr="Corn01Zn.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oy01Zn.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Whea01Zn.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Manganese Deficiency</a:t>
            </a:r>
            <a:endParaRPr lang="en-US" dirty="0"/>
          </a:p>
        </p:txBody>
      </p:sp>
      <p:pic>
        <p:nvPicPr>
          <p:cNvPr id="5" name="Picture Placeholder 4" descr="Corn.jpg"/>
          <p:cNvPicPr>
            <a:picLocks noGrp="1" noChangeAspect="1"/>
          </p:cNvPicPr>
          <p:nvPr>
            <p:ph type="pic" idx="1"/>
          </p:nvPr>
        </p:nvPicPr>
        <p:blipFill>
          <a:blip r:embed="rId2" cstate="print"/>
          <a:srcRect t="120" b="120"/>
          <a:stretch>
            <a:fillRect/>
          </a:stretch>
        </p:blipFill>
        <p:spPr/>
      </p:pic>
      <p:sp>
        <p:nvSpPr>
          <p:cNvPr id="4" name="Text Placeholder 3"/>
          <p:cNvSpPr>
            <a:spLocks noGrp="1"/>
          </p:cNvSpPr>
          <p:nvPr>
            <p:ph type="body" sz="half" idx="2"/>
          </p:nvPr>
        </p:nvSpPr>
        <p:spPr>
          <a:xfrm>
            <a:off x="1792288" y="5367338"/>
            <a:ext cx="5486400" cy="1033462"/>
          </a:xfrm>
        </p:spPr>
        <p:txBody>
          <a:bodyPr>
            <a:normAutofit lnSpcReduction="10000"/>
          </a:bodyPr>
          <a:lstStyle/>
          <a:p>
            <a:r>
              <a:rPr lang="en-US" dirty="0" smtClean="0"/>
              <a:t>Manganese is relatively </a:t>
            </a:r>
            <a:r>
              <a:rPr lang="en-US" b="1" dirty="0" smtClean="0"/>
              <a:t>immobile</a:t>
            </a:r>
            <a:r>
              <a:rPr lang="en-US" dirty="0" smtClean="0"/>
              <a:t> in plant, but can move in xylem sap.</a:t>
            </a:r>
          </a:p>
          <a:p>
            <a:r>
              <a:rPr lang="en-US" dirty="0" smtClean="0"/>
              <a:t>Interveinal chlorosis, very similar to Fe, Mg, N.  </a:t>
            </a:r>
          </a:p>
          <a:p>
            <a:r>
              <a:rPr lang="en-US" dirty="0" smtClean="0"/>
              <a:t>Severe deficiencies have brown specs and bronzing </a:t>
            </a:r>
          </a:p>
          <a:p>
            <a:r>
              <a:rPr lang="en-US" dirty="0" smtClean="0"/>
              <a:t>Limited at high pH, Calcareous soils.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tt01Mn.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Corn_Atu.jpg"/>
          <p:cNvPicPr>
            <a:picLocks noGrp="1" noChangeAspect="1"/>
          </p:cNvPicPr>
          <p:nvPr>
            <p:ph sz="half" idx="2"/>
          </p:nvPr>
        </p:nvPicPr>
        <p:blipFill>
          <a:blip r:embed="rId3" cstate="print"/>
          <a:stretch>
            <a:fillRect/>
          </a:stretch>
        </p:blipFill>
        <p:spPr>
          <a:xfrm>
            <a:off x="5238750" y="2791618"/>
            <a:ext cx="2857500" cy="21431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oy03Mn.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Whea01Mn.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Boron Deficiency</a:t>
            </a:r>
            <a:endParaRPr lang="en-US" dirty="0"/>
          </a:p>
        </p:txBody>
      </p:sp>
      <p:pic>
        <p:nvPicPr>
          <p:cNvPr id="5" name="Picture Placeholder 4" descr="alfa.jpg"/>
          <p:cNvPicPr>
            <a:picLocks noGrp="1" noChangeAspect="1"/>
          </p:cNvPicPr>
          <p:nvPr>
            <p:ph type="pic" idx="1"/>
          </p:nvPr>
        </p:nvPicPr>
        <p:blipFill>
          <a:blip r:embed="rId2" cstate="print"/>
          <a:srcRect t="14141" b="14141"/>
          <a:stretch>
            <a:fillRect/>
          </a:stretch>
        </p:blipFill>
        <p:spPr/>
      </p:pic>
      <p:sp>
        <p:nvSpPr>
          <p:cNvPr id="4" name="Text Placeholder 3"/>
          <p:cNvSpPr>
            <a:spLocks noGrp="1"/>
          </p:cNvSpPr>
          <p:nvPr>
            <p:ph type="body" sz="half" idx="2"/>
          </p:nvPr>
        </p:nvSpPr>
        <p:spPr>
          <a:xfrm>
            <a:off x="1792288" y="5367338"/>
            <a:ext cx="6284912" cy="1033462"/>
          </a:xfrm>
        </p:spPr>
        <p:txBody>
          <a:bodyPr>
            <a:normAutofit lnSpcReduction="10000"/>
          </a:bodyPr>
          <a:lstStyle/>
          <a:p>
            <a:r>
              <a:rPr lang="en-US" dirty="0" smtClean="0"/>
              <a:t>Boron is </a:t>
            </a:r>
            <a:r>
              <a:rPr lang="en-US" b="1" dirty="0" smtClean="0"/>
              <a:t>immobile</a:t>
            </a:r>
            <a:r>
              <a:rPr lang="en-US" dirty="0" smtClean="0"/>
              <a:t> in the plant: Upper/Newer leaves</a:t>
            </a:r>
          </a:p>
          <a:p>
            <a:r>
              <a:rPr lang="en-US" dirty="0" smtClean="0"/>
              <a:t>Wide range of symptoms; necrosis of young leaves and terminal buds, </a:t>
            </a:r>
          </a:p>
          <a:p>
            <a:r>
              <a:rPr lang="en-US" dirty="0" smtClean="0"/>
              <a:t>reddening in some legumes and canola</a:t>
            </a:r>
          </a:p>
          <a:p>
            <a:r>
              <a:rPr lang="en-US" dirty="0" smtClean="0"/>
              <a:t>Well drained sandy soils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ano01B.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Cano02B.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ano03B.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clov1bor.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Sulfur Deficiency</a:t>
            </a:r>
            <a:endParaRPr lang="en-US" dirty="0"/>
          </a:p>
        </p:txBody>
      </p:sp>
      <p:pic>
        <p:nvPicPr>
          <p:cNvPr id="5" name="Picture Placeholder 4" descr="corn.jpg"/>
          <p:cNvPicPr>
            <a:picLocks noGrp="1" noChangeAspect="1"/>
          </p:cNvPicPr>
          <p:nvPr>
            <p:ph type="pic" idx="1"/>
          </p:nvPr>
        </p:nvPicPr>
        <p:blipFill>
          <a:blip r:embed="rId2" cstate="print"/>
          <a:srcRect t="18584" b="18584"/>
          <a:stretch>
            <a:fillRect/>
          </a:stretch>
        </p:blipFill>
        <p:spPr/>
      </p:pic>
      <p:sp>
        <p:nvSpPr>
          <p:cNvPr id="4" name="Text Placeholder 3"/>
          <p:cNvSpPr>
            <a:spLocks noGrp="1"/>
          </p:cNvSpPr>
          <p:nvPr>
            <p:ph type="body" sz="half" idx="2"/>
          </p:nvPr>
        </p:nvSpPr>
        <p:spPr>
          <a:xfrm>
            <a:off x="1792288" y="5367338"/>
            <a:ext cx="5486400" cy="1033462"/>
          </a:xfrm>
        </p:spPr>
        <p:txBody>
          <a:bodyPr/>
          <a:lstStyle/>
          <a:p>
            <a:r>
              <a:rPr lang="en-US" dirty="0" smtClean="0"/>
              <a:t>Sulfur is </a:t>
            </a:r>
            <a:r>
              <a:rPr lang="en-US" b="1" dirty="0" smtClean="0"/>
              <a:t>Immobile</a:t>
            </a:r>
            <a:r>
              <a:rPr lang="en-US" dirty="0" smtClean="0"/>
              <a:t> in the plant:  Upper/Newer leaves.</a:t>
            </a:r>
          </a:p>
          <a:p>
            <a:r>
              <a:rPr lang="en-US" dirty="0" smtClean="0"/>
              <a:t>Similar to nitrogen, yellowing more uniform over leaf. </a:t>
            </a:r>
            <a:br>
              <a:rPr lang="en-US" dirty="0" smtClean="0"/>
            </a:br>
            <a:r>
              <a:rPr lang="en-US" dirty="0" smtClean="0"/>
              <a:t>Intervienal Chlorosis.</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Growth </a:t>
            </a:r>
            <a:endParaRPr lang="en-US" dirty="0"/>
          </a:p>
        </p:txBody>
      </p:sp>
      <p:sp>
        <p:nvSpPr>
          <p:cNvPr id="3" name="Content Placeholder 2"/>
          <p:cNvSpPr>
            <a:spLocks noGrp="1"/>
          </p:cNvSpPr>
          <p:nvPr>
            <p:ph idx="1"/>
          </p:nvPr>
        </p:nvSpPr>
        <p:spPr/>
        <p:txBody>
          <a:bodyPr/>
          <a:lstStyle/>
          <a:p>
            <a:r>
              <a:rPr lang="en-US" dirty="0" smtClean="0"/>
              <a:t>Means the Nutrient is </a:t>
            </a:r>
            <a:r>
              <a:rPr lang="en-US" b="1" u="sng" dirty="0" smtClean="0"/>
              <a:t>mobile</a:t>
            </a:r>
            <a:r>
              <a:rPr lang="en-US" dirty="0" smtClean="0"/>
              <a:t> in the Plant</a:t>
            </a:r>
          </a:p>
          <a:p>
            <a:r>
              <a:rPr lang="en-US" dirty="0" smtClean="0"/>
              <a:t>Nitrogen</a:t>
            </a:r>
          </a:p>
          <a:p>
            <a:r>
              <a:rPr lang="en-US" dirty="0" smtClean="0"/>
              <a:t>Phosphorus</a:t>
            </a:r>
          </a:p>
          <a:p>
            <a:r>
              <a:rPr lang="en-US" dirty="0" smtClean="0"/>
              <a:t>Potassium</a:t>
            </a:r>
          </a:p>
          <a:p>
            <a:r>
              <a:rPr lang="en-US" dirty="0" smtClean="0"/>
              <a:t>Magnesium</a:t>
            </a:r>
            <a:endParaRPr lang="en-US" dirty="0"/>
          </a:p>
        </p:txBody>
      </p:sp>
      <p:pic>
        <p:nvPicPr>
          <p:cNvPr id="4" name="Picture 3" descr="IMG_2042.jpg"/>
          <p:cNvPicPr>
            <a:picLocks noChangeAspect="1"/>
          </p:cNvPicPr>
          <p:nvPr/>
        </p:nvPicPr>
        <p:blipFill>
          <a:blip r:embed="rId2" cstate="print"/>
          <a:srcRect t="9615" b="40385"/>
          <a:stretch>
            <a:fillRect/>
          </a:stretch>
        </p:blipFill>
        <p:spPr>
          <a:xfrm>
            <a:off x="457200" y="4648200"/>
            <a:ext cx="5283200" cy="1981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ulfur2.jpg"/>
          <p:cNvPicPr>
            <a:picLocks noGrp="1" noChangeAspect="1"/>
          </p:cNvPicPr>
          <p:nvPr>
            <p:ph sz="half" idx="1"/>
          </p:nvPr>
        </p:nvPicPr>
        <p:blipFill>
          <a:blip r:embed="rId2" cstate="print"/>
          <a:stretch>
            <a:fillRect/>
          </a:stretch>
        </p:blipFill>
        <p:spPr>
          <a:xfrm>
            <a:off x="457200" y="2557999"/>
            <a:ext cx="4038600" cy="2610364"/>
          </a:xfrm>
        </p:spPr>
      </p:pic>
      <p:pic>
        <p:nvPicPr>
          <p:cNvPr id="8" name="Content Placeholder 7" descr="wheat.jpg"/>
          <p:cNvPicPr>
            <a:picLocks noGrp="1" noChangeAspect="1"/>
          </p:cNvPicPr>
          <p:nvPr>
            <p:ph sz="half" idx="2"/>
          </p:nvPr>
        </p:nvPicPr>
        <p:blipFill>
          <a:blip r:embed="rId3" cstate="print"/>
          <a:stretch>
            <a:fillRect/>
          </a:stretch>
        </p:blipFill>
        <p:spPr>
          <a:xfrm>
            <a:off x="4648200" y="2452206"/>
            <a:ext cx="4038600" cy="2821951"/>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orn02S.jpg"/>
          <p:cNvPicPr>
            <a:picLocks noGrp="1" noChangeAspect="1"/>
          </p:cNvPicPr>
          <p:nvPr>
            <p:ph sz="half" idx="1"/>
          </p:nvPr>
        </p:nvPicPr>
        <p:blipFill>
          <a:blip r:embed="rId2" cstate="print"/>
          <a:stretch>
            <a:fillRect/>
          </a:stretch>
        </p:blipFill>
        <p:spPr>
          <a:xfrm>
            <a:off x="113681" y="2209706"/>
            <a:ext cx="4382119" cy="2925064"/>
          </a:xfrm>
        </p:spPr>
      </p:pic>
      <p:pic>
        <p:nvPicPr>
          <p:cNvPr id="6" name="Content Placeholder 5" descr="Cott01S.jpg"/>
          <p:cNvPicPr>
            <a:picLocks noGrp="1" noChangeAspect="1"/>
          </p:cNvPicPr>
          <p:nvPr>
            <p:ph sz="half" idx="2"/>
          </p:nvPr>
        </p:nvPicPr>
        <p:blipFill>
          <a:blip r:embed="rId3" cstate="print"/>
          <a:stretch>
            <a:fillRect/>
          </a:stretch>
        </p:blipFill>
        <p:spPr>
          <a:xfrm>
            <a:off x="4724400" y="2209800"/>
            <a:ext cx="4381976" cy="292496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T-canola-S.jpg"/>
          <p:cNvPicPr>
            <a:picLocks noGrp="1" noChangeAspect="1"/>
          </p:cNvPicPr>
          <p:nvPr>
            <p:ph sz="half" idx="1"/>
          </p:nvPr>
        </p:nvPicPr>
        <p:blipFill>
          <a:blip r:embed="rId2" cstate="print"/>
          <a:stretch>
            <a:fillRect/>
          </a:stretch>
        </p:blipFill>
        <p:spPr>
          <a:xfrm>
            <a:off x="457200" y="2516981"/>
            <a:ext cx="4038600" cy="2692400"/>
          </a:xfrm>
        </p:spPr>
      </p:pic>
      <p:pic>
        <p:nvPicPr>
          <p:cNvPr id="6" name="Content Placeholder 5" descr="Cano04S.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381000"/>
            <a:ext cx="8305800" cy="2585323"/>
          </a:xfrm>
          <a:prstGeom prst="rect">
            <a:avLst/>
          </a:prstGeom>
        </p:spPr>
        <p:txBody>
          <a:bodyPr wrap="square">
            <a:spAutoFit/>
          </a:bodyPr>
          <a:lstStyle/>
          <a:p>
            <a:r>
              <a:rPr lang="en-US" dirty="0" smtClean="0"/>
              <a:t>Sulfur is becoming more of a limiting nutrient in crop production than in the past, for several reasons: higher crop yields require more S; increased use of high analysis fertilizers containing little of no S; reduced amounts of atmospheric S fallout from the sky; and reduced soil S reserves from organic matter losses due to mineralization and erosion. Most S in the soil is tied up in organic matter and cannot be used by the plant until it is converted to the sulfate (SO</a:t>
            </a:r>
            <a:r>
              <a:rPr lang="en-US" baseline="-25000" dirty="0" smtClean="0"/>
              <a:t>4</a:t>
            </a:r>
            <a:r>
              <a:rPr lang="en-US" dirty="0" smtClean="0"/>
              <a:t>) form by soil bacteria. That process is known as mineralization. Sulfur can be applied as broadcast or banded fertilizer material or applied through irrigation systems (furrow and sprinkler). Sulfur is also an important nutrient for proper nutrition of forage crops that will be consumed by livestock</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Copper Deficiency</a:t>
            </a:r>
            <a:endParaRPr lang="en-US" dirty="0"/>
          </a:p>
        </p:txBody>
      </p:sp>
      <p:pic>
        <p:nvPicPr>
          <p:cNvPr id="5" name="Picture Placeholder 4" descr="Wheat_CIMMYT.jpg"/>
          <p:cNvPicPr>
            <a:picLocks noGrp="1" noChangeAspect="1"/>
          </p:cNvPicPr>
          <p:nvPr>
            <p:ph type="pic" idx="1"/>
          </p:nvPr>
        </p:nvPicPr>
        <p:blipFill>
          <a:blip r:embed="rId2" cstate="print"/>
          <a:srcRect t="2381" b="2381"/>
          <a:stretch>
            <a:fillRect/>
          </a:stretch>
        </p:blipFill>
        <p:spPr/>
      </p:pic>
      <p:sp>
        <p:nvSpPr>
          <p:cNvPr id="4" name="Text Placeholder 3"/>
          <p:cNvSpPr>
            <a:spLocks noGrp="1"/>
          </p:cNvSpPr>
          <p:nvPr>
            <p:ph type="body" sz="half" idx="2"/>
          </p:nvPr>
        </p:nvSpPr>
        <p:spPr>
          <a:xfrm>
            <a:off x="1792288" y="5367338"/>
            <a:ext cx="6284912" cy="804862"/>
          </a:xfrm>
        </p:spPr>
        <p:txBody>
          <a:bodyPr>
            <a:normAutofit lnSpcReduction="10000"/>
          </a:bodyPr>
          <a:lstStyle/>
          <a:p>
            <a:r>
              <a:rPr lang="en-US" dirty="0" smtClean="0"/>
              <a:t>Copper is </a:t>
            </a:r>
            <a:r>
              <a:rPr lang="en-US" b="1" dirty="0" smtClean="0"/>
              <a:t>Immobile</a:t>
            </a:r>
            <a:r>
              <a:rPr lang="en-US" dirty="0" smtClean="0"/>
              <a:t> in the plant: Upper/Newer leaves</a:t>
            </a:r>
          </a:p>
          <a:p>
            <a:r>
              <a:rPr lang="en-US" dirty="0" smtClean="0"/>
              <a:t>Stunted growth, terminal dieback, necrosis of </a:t>
            </a:r>
            <a:r>
              <a:rPr lang="en-US" dirty="0" err="1" smtClean="0"/>
              <a:t>meristem</a:t>
            </a:r>
            <a:r>
              <a:rPr lang="en-US" dirty="0" smtClean="0"/>
              <a:t>, delayed flowering</a:t>
            </a:r>
          </a:p>
          <a:p>
            <a:r>
              <a:rPr lang="en-US" dirty="0" smtClean="0"/>
              <a:t>New leaves uniformly pale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Whea02Cu.jpg"/>
          <p:cNvPicPr>
            <a:picLocks noGrp="1" noChangeAspect="1"/>
          </p:cNvPicPr>
          <p:nvPr>
            <p:ph sz="half" idx="1"/>
          </p:nvPr>
        </p:nvPicPr>
        <p:blipFill>
          <a:blip r:embed="rId2" cstate="print"/>
          <a:stretch>
            <a:fillRect/>
          </a:stretch>
        </p:blipFill>
        <p:spPr>
          <a:xfrm>
            <a:off x="571500" y="2591594"/>
            <a:ext cx="3810000" cy="2543175"/>
          </a:xfrm>
        </p:spPr>
      </p:pic>
      <p:pic>
        <p:nvPicPr>
          <p:cNvPr id="6" name="Content Placeholder 5" descr="Whea01Cu.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Chlorine Deficiency</a:t>
            </a:r>
            <a:endParaRPr lang="en-US" dirty="0"/>
          </a:p>
        </p:txBody>
      </p:sp>
      <p:pic>
        <p:nvPicPr>
          <p:cNvPr id="5" name="Picture Placeholder 4" descr="Whea03Cl.jpg"/>
          <p:cNvPicPr>
            <a:picLocks noGrp="1" noChangeAspect="1"/>
          </p:cNvPicPr>
          <p:nvPr>
            <p:ph type="pic" idx="1"/>
          </p:nvPr>
        </p:nvPicPr>
        <p:blipFill>
          <a:blip r:embed="rId2" cstate="print"/>
          <a:srcRect l="5500" r="5500"/>
          <a:stretch>
            <a:fillRect/>
          </a:stretch>
        </p:blipFill>
        <p:spPr/>
      </p:pic>
      <p:sp>
        <p:nvSpPr>
          <p:cNvPr id="4" name="Text Placeholder 3"/>
          <p:cNvSpPr>
            <a:spLocks noGrp="1"/>
          </p:cNvSpPr>
          <p:nvPr>
            <p:ph type="body" sz="half" idx="2"/>
          </p:nvPr>
        </p:nvSpPr>
        <p:spPr>
          <a:xfrm>
            <a:off x="1792288" y="5367338"/>
            <a:ext cx="5486400" cy="1109662"/>
          </a:xfrm>
        </p:spPr>
        <p:txBody>
          <a:bodyPr>
            <a:normAutofit/>
          </a:bodyPr>
          <a:lstStyle/>
          <a:p>
            <a:r>
              <a:rPr lang="en-US" dirty="0" smtClean="0"/>
              <a:t>Chlorine is </a:t>
            </a:r>
            <a:r>
              <a:rPr lang="en-US" b="1" dirty="0" smtClean="0"/>
              <a:t>mobile</a:t>
            </a:r>
            <a:r>
              <a:rPr lang="en-US" dirty="0" smtClean="0"/>
              <a:t> in the plant: Lower/Older leaves</a:t>
            </a:r>
          </a:p>
          <a:p>
            <a:r>
              <a:rPr lang="en-US" dirty="0" smtClean="0"/>
              <a:t>Reduced growth, necrotic and </a:t>
            </a:r>
            <a:r>
              <a:rPr lang="en-US" dirty="0" err="1" smtClean="0"/>
              <a:t>chlorotic</a:t>
            </a:r>
            <a:r>
              <a:rPr lang="en-US" dirty="0" smtClean="0"/>
              <a:t> spots, bronzing in extreme.</a:t>
            </a:r>
          </a:p>
          <a:p>
            <a:r>
              <a:rPr lang="en-US" dirty="0" smtClean="0"/>
              <a:t>Upper leaves will wilt.</a:t>
            </a:r>
          </a:p>
          <a:p>
            <a:r>
              <a:rPr lang="en-US" dirty="0" smtClean="0"/>
              <a:t>Sandy soils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hlorine.jpg"/>
          <p:cNvPicPr>
            <a:picLocks noGrp="1" noChangeAspect="1"/>
          </p:cNvPicPr>
          <p:nvPr>
            <p:ph sz="half" idx="1"/>
          </p:nvPr>
        </p:nvPicPr>
        <p:blipFill>
          <a:blip r:embed="rId2" cstate="print"/>
          <a:stretch>
            <a:fillRect/>
          </a:stretch>
        </p:blipFill>
        <p:spPr>
          <a:xfrm>
            <a:off x="1671637" y="3082131"/>
            <a:ext cx="1609725" cy="1562100"/>
          </a:xfrm>
        </p:spPr>
      </p:pic>
      <p:pic>
        <p:nvPicPr>
          <p:cNvPr id="6" name="Content Placeholder 5" descr="wt0501j.jpg"/>
          <p:cNvPicPr>
            <a:picLocks noGrp="1" noChangeAspect="1"/>
          </p:cNvPicPr>
          <p:nvPr>
            <p:ph sz="half" idx="2"/>
          </p:nvPr>
        </p:nvPicPr>
        <p:blipFill>
          <a:blip r:embed="rId3" cstate="print"/>
          <a:stretch>
            <a:fillRect/>
          </a:stretch>
        </p:blipFill>
        <p:spPr>
          <a:xfrm>
            <a:off x="4648200" y="2072403"/>
            <a:ext cx="4038600" cy="3581557"/>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003.jpg"/>
          <p:cNvPicPr>
            <a:picLocks noGrp="1" noChangeAspect="1"/>
          </p:cNvPicPr>
          <p:nvPr>
            <p:ph sz="half" idx="1"/>
          </p:nvPr>
        </p:nvPicPr>
        <p:blipFill>
          <a:blip r:embed="rId2" cstate="print"/>
          <a:stretch>
            <a:fillRect/>
          </a:stretch>
        </p:blipFill>
        <p:spPr>
          <a:xfrm>
            <a:off x="457200" y="2222204"/>
            <a:ext cx="4038600" cy="3281954"/>
          </a:xfrm>
        </p:spPr>
      </p:pic>
      <p:pic>
        <p:nvPicPr>
          <p:cNvPr id="6" name="Content Placeholder 5" descr="Whea01Cl.jpg"/>
          <p:cNvPicPr>
            <a:picLocks noGrp="1" noChangeAspect="1"/>
          </p:cNvPicPr>
          <p:nvPr>
            <p:ph sz="half" idx="2"/>
          </p:nvPr>
        </p:nvPicPr>
        <p:blipFill>
          <a:blip r:embed="rId3" cstate="print"/>
          <a:stretch>
            <a:fillRect/>
          </a:stretch>
        </p:blipFill>
        <p:spPr>
          <a:xfrm>
            <a:off x="4762500" y="2591594"/>
            <a:ext cx="3810000" cy="2543175"/>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urum-chloride-deficiency.jpg"/>
          <p:cNvPicPr>
            <a:picLocks noGrp="1" noChangeAspect="1"/>
          </p:cNvPicPr>
          <p:nvPr>
            <p:ph sz="half" idx="1"/>
          </p:nvPr>
        </p:nvPicPr>
        <p:blipFill>
          <a:blip r:embed="rId2" cstate="print"/>
          <a:stretch>
            <a:fillRect/>
          </a:stretch>
        </p:blipFill>
        <p:spPr>
          <a:xfrm>
            <a:off x="1285875" y="2391569"/>
            <a:ext cx="2381250" cy="2943225"/>
          </a:xfrm>
        </p:spPr>
      </p:pic>
      <p:sp>
        <p:nvSpPr>
          <p:cNvPr id="4" name="Content Placeholder 3"/>
          <p:cNvSpPr>
            <a:spLocks noGrp="1"/>
          </p:cNvSpPr>
          <p:nvPr>
            <p:ph sz="half" idx="2"/>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Deficiency</a:t>
            </a:r>
            <a:endParaRPr lang="en-US" dirty="0"/>
          </a:p>
        </p:txBody>
      </p:sp>
      <p:pic>
        <p:nvPicPr>
          <p:cNvPr id="5" name="Picture Placeholder 4" descr="Cornomafra.jpg"/>
          <p:cNvPicPr>
            <a:picLocks noGrp="1" noChangeAspect="1"/>
          </p:cNvPicPr>
          <p:nvPr>
            <p:ph type="pic" idx="1"/>
          </p:nvPr>
        </p:nvPicPr>
        <p:blipFill>
          <a:blip r:embed="rId2" cstate="print"/>
          <a:srcRect t="23108" b="23108"/>
          <a:stretch>
            <a:fillRect/>
          </a:stretch>
        </p:blipFill>
        <p:spPr/>
      </p:pic>
      <p:sp>
        <p:nvSpPr>
          <p:cNvPr id="4" name="Text Placeholder 3"/>
          <p:cNvSpPr>
            <a:spLocks noGrp="1"/>
          </p:cNvSpPr>
          <p:nvPr>
            <p:ph type="body" sz="half" idx="2"/>
          </p:nvPr>
        </p:nvSpPr>
        <p:spPr/>
        <p:txBody>
          <a:bodyPr/>
          <a:lstStyle/>
          <a:p>
            <a:r>
              <a:rPr lang="en-US" dirty="0" smtClean="0"/>
              <a:t>Nitrogen is </a:t>
            </a:r>
            <a:r>
              <a:rPr lang="en-US" b="1" dirty="0"/>
              <a:t>m</a:t>
            </a:r>
            <a:r>
              <a:rPr lang="en-US" b="1" dirty="0" smtClean="0"/>
              <a:t>obile</a:t>
            </a:r>
            <a:r>
              <a:rPr lang="en-US" dirty="0" smtClean="0"/>
              <a:t> in the Plant : Lower/Older Leaves</a:t>
            </a:r>
            <a:br>
              <a:rPr lang="en-US" dirty="0" smtClean="0"/>
            </a:br>
            <a:r>
              <a:rPr lang="en-US" dirty="0" smtClean="0"/>
              <a:t>Yellow  from the tip toward the mid rib</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Molybdenum Deficiency</a:t>
            </a:r>
            <a:endParaRPr lang="en-US" dirty="0"/>
          </a:p>
        </p:txBody>
      </p:sp>
      <p:pic>
        <p:nvPicPr>
          <p:cNvPr id="5" name="Picture Placeholder 4" descr="tomato.jpg"/>
          <p:cNvPicPr>
            <a:picLocks noGrp="1" noChangeAspect="1"/>
          </p:cNvPicPr>
          <p:nvPr>
            <p:ph type="pic" idx="1"/>
          </p:nvPr>
        </p:nvPicPr>
        <p:blipFill>
          <a:blip r:embed="rId2" cstate="print"/>
          <a:stretch>
            <a:fillRect/>
          </a:stretch>
        </p:blipFill>
        <p:spPr>
          <a:xfrm>
            <a:off x="1847893" y="612775"/>
            <a:ext cx="5375189" cy="4114800"/>
          </a:xfrm>
        </p:spPr>
      </p:pic>
      <p:sp>
        <p:nvSpPr>
          <p:cNvPr id="4" name="Text Placeholder 3"/>
          <p:cNvSpPr>
            <a:spLocks noGrp="1"/>
          </p:cNvSpPr>
          <p:nvPr>
            <p:ph type="body" sz="half" idx="2"/>
          </p:nvPr>
        </p:nvSpPr>
        <p:spPr>
          <a:xfrm>
            <a:off x="1792288" y="5367338"/>
            <a:ext cx="5486400" cy="1109662"/>
          </a:xfrm>
        </p:spPr>
        <p:txBody>
          <a:bodyPr>
            <a:normAutofit/>
          </a:bodyPr>
          <a:lstStyle/>
          <a:p>
            <a:r>
              <a:rPr lang="en-US" dirty="0" smtClean="0"/>
              <a:t>Molybdenum is readily </a:t>
            </a:r>
            <a:r>
              <a:rPr lang="en-US" dirty="0" err="1" smtClean="0"/>
              <a:t>translocated</a:t>
            </a:r>
            <a:r>
              <a:rPr lang="en-US" dirty="0" smtClean="0"/>
              <a:t>; </a:t>
            </a:r>
            <a:r>
              <a:rPr lang="en-US" b="1" dirty="0" smtClean="0"/>
              <a:t>whole plant</a:t>
            </a:r>
          </a:p>
          <a:p>
            <a:r>
              <a:rPr lang="en-US" dirty="0" smtClean="0"/>
              <a:t>Related to N metabolism, yellowing, stunting, </a:t>
            </a:r>
            <a:r>
              <a:rPr lang="en-US" dirty="0" err="1" smtClean="0"/>
              <a:t>interveinal</a:t>
            </a:r>
            <a:r>
              <a:rPr lang="en-US" dirty="0" smtClean="0"/>
              <a:t> mottling </a:t>
            </a:r>
          </a:p>
          <a:p>
            <a:r>
              <a:rPr lang="en-US" dirty="0" smtClean="0"/>
              <a:t>Cupping of upper leaves</a:t>
            </a:r>
          </a:p>
          <a:p>
            <a:r>
              <a:rPr lang="en-US" dirty="0" smtClean="0"/>
              <a:t>Soil with low pH and high Fe and Al.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omato.jpg"/>
          <p:cNvPicPr>
            <a:picLocks noGrp="1" noChangeAspect="1"/>
          </p:cNvPicPr>
          <p:nvPr>
            <p:ph sz="half" idx="1"/>
          </p:nvPr>
        </p:nvPicPr>
        <p:blipFill>
          <a:blip r:embed="rId2" cstate="print"/>
          <a:stretch>
            <a:fillRect/>
          </a:stretch>
        </p:blipFill>
        <p:spPr>
          <a:xfrm>
            <a:off x="726772" y="1600200"/>
            <a:ext cx="3499456" cy="4525963"/>
          </a:xfrm>
        </p:spPr>
      </p:pic>
      <p:pic>
        <p:nvPicPr>
          <p:cNvPr id="6" name="Content Placeholder 5" descr="wheat.jpg"/>
          <p:cNvPicPr>
            <a:picLocks noGrp="1" noChangeAspect="1"/>
          </p:cNvPicPr>
          <p:nvPr>
            <p:ph sz="half" idx="2"/>
          </p:nvPr>
        </p:nvPicPr>
        <p:blipFill>
          <a:blip r:embed="rId3" cstate="print"/>
          <a:stretch>
            <a:fillRect/>
          </a:stretch>
        </p:blipFill>
        <p:spPr>
          <a:xfrm>
            <a:off x="5433468" y="1600200"/>
            <a:ext cx="2468064" cy="45259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2051.jpg"/>
          <p:cNvPicPr>
            <a:picLocks noGrp="1" noChangeAspect="1"/>
          </p:cNvPicPr>
          <p:nvPr>
            <p:ph idx="1"/>
          </p:nvPr>
        </p:nvPicPr>
        <p:blipFill>
          <a:blip r:embed="rId2" cstate="print"/>
          <a:stretch>
            <a:fillRect/>
          </a:stretch>
        </p:blipFill>
        <p:spPr>
          <a:xfrm>
            <a:off x="3078691" y="2743200"/>
            <a:ext cx="4510617" cy="338296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 Deficiency</a:t>
            </a:r>
            <a:endParaRPr lang="en-US" dirty="0"/>
          </a:p>
        </p:txBody>
      </p:sp>
      <p:sp>
        <p:nvSpPr>
          <p:cNvPr id="3" name="Content Placeholder 2"/>
          <p:cNvSpPr>
            <a:spLocks noGrp="1"/>
          </p:cNvSpPr>
          <p:nvPr>
            <p:ph idx="1"/>
          </p:nvPr>
        </p:nvSpPr>
        <p:spPr/>
        <p:txBody>
          <a:bodyPr/>
          <a:lstStyle/>
          <a:p>
            <a:r>
              <a:rPr lang="en-US" dirty="0" smtClean="0"/>
              <a:t>Send in photos. </a:t>
            </a:r>
          </a:p>
          <a:p>
            <a:r>
              <a:rPr lang="en-US" dirty="0" smtClean="0"/>
              <a:t>At the end of the year awards go to the best.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corn_OSU 2rows2.jpg"/>
          <p:cNvPicPr>
            <a:picLocks noGrp="1" noChangeAspect="1"/>
          </p:cNvPicPr>
          <p:nvPr>
            <p:ph sz="half" idx="1"/>
          </p:nvPr>
        </p:nvPicPr>
        <p:blipFill>
          <a:blip r:embed="rId2" cstate="print"/>
          <a:stretch>
            <a:fillRect/>
          </a:stretch>
        </p:blipFill>
        <p:spPr>
          <a:xfrm>
            <a:off x="68792" y="2057400"/>
            <a:ext cx="4427008" cy="3320256"/>
          </a:xfrm>
        </p:spPr>
      </p:pic>
      <p:pic>
        <p:nvPicPr>
          <p:cNvPr id="9" name="Content Placeholder 8" descr="what_cimm_leaf.jpg"/>
          <p:cNvPicPr>
            <a:picLocks noGrp="1" noChangeAspect="1"/>
          </p:cNvPicPr>
          <p:nvPr>
            <p:ph sz="half" idx="2"/>
          </p:nvPr>
        </p:nvPicPr>
        <p:blipFill>
          <a:blip r:embed="rId3" cstate="print"/>
          <a:stretch>
            <a:fillRect/>
          </a:stretch>
        </p:blipFill>
        <p:spPr>
          <a:xfrm>
            <a:off x="4648199" y="2743200"/>
            <a:ext cx="4416585" cy="206337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Phosphorus Deficiency</a:t>
            </a:r>
            <a:endParaRPr lang="en-US" dirty="0"/>
          </a:p>
        </p:txBody>
      </p:sp>
      <p:pic>
        <p:nvPicPr>
          <p:cNvPr id="9" name="Picture Placeholder 8" descr="corn_msu.jpg"/>
          <p:cNvPicPr>
            <a:picLocks noGrp="1" noChangeAspect="1"/>
          </p:cNvPicPr>
          <p:nvPr>
            <p:ph type="pic" idx="1"/>
          </p:nvPr>
        </p:nvPicPr>
        <p:blipFill>
          <a:blip r:embed="rId2" cstate="print"/>
          <a:srcRect t="5682" b="5682"/>
          <a:stretch>
            <a:fillRect/>
          </a:stretch>
        </p:blipFill>
        <p:spPr/>
      </p:pic>
      <p:sp>
        <p:nvSpPr>
          <p:cNvPr id="7" name="Text Placeholder 6"/>
          <p:cNvSpPr>
            <a:spLocks noGrp="1"/>
          </p:cNvSpPr>
          <p:nvPr>
            <p:ph type="body" sz="half" idx="2"/>
          </p:nvPr>
        </p:nvSpPr>
        <p:spPr>
          <a:xfrm>
            <a:off x="1792288" y="5367338"/>
            <a:ext cx="5486400" cy="1109662"/>
          </a:xfrm>
        </p:spPr>
        <p:txBody>
          <a:bodyPr/>
          <a:lstStyle/>
          <a:p>
            <a:r>
              <a:rPr lang="en-US" dirty="0" smtClean="0"/>
              <a:t>Phosphorus is </a:t>
            </a:r>
            <a:r>
              <a:rPr lang="en-US" b="1" dirty="0" smtClean="0"/>
              <a:t>mobile </a:t>
            </a:r>
            <a:r>
              <a:rPr lang="en-US" dirty="0" smtClean="0"/>
              <a:t>in the plant:  Lower/Older Leaves</a:t>
            </a:r>
          </a:p>
          <a:p>
            <a:r>
              <a:rPr lang="en-US" dirty="0" smtClean="0"/>
              <a:t>Purpling of the leaf margins or base of stems.</a:t>
            </a:r>
            <a:br>
              <a:rPr lang="en-US" dirty="0" smtClean="0"/>
            </a:br>
            <a:r>
              <a:rPr lang="en-US" dirty="0" smtClean="0"/>
              <a:t>Symptoms similar too…</a:t>
            </a:r>
          </a:p>
          <a:p>
            <a:r>
              <a:rPr lang="en-US" dirty="0" smtClean="0"/>
              <a:t>Acidic soils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8" name="Content Placeholder 7" descr="corn_msu2.jpg"/>
          <p:cNvPicPr>
            <a:picLocks noGrp="1" noChangeAspect="1"/>
          </p:cNvPicPr>
          <p:nvPr>
            <p:ph sz="half" idx="1"/>
          </p:nvPr>
        </p:nvPicPr>
        <p:blipFill>
          <a:blip r:embed="rId2" cstate="print"/>
          <a:stretch>
            <a:fillRect/>
          </a:stretch>
        </p:blipFill>
        <p:spPr>
          <a:xfrm>
            <a:off x="95086" y="2209800"/>
            <a:ext cx="4048289" cy="2810669"/>
          </a:xfrm>
        </p:spPr>
      </p:pic>
      <p:pic>
        <p:nvPicPr>
          <p:cNvPr id="9" name="Content Placeholder 8" descr="P_Wheat_IPNI.jpg"/>
          <p:cNvPicPr>
            <a:picLocks noGrp="1" noChangeAspect="1"/>
          </p:cNvPicPr>
          <p:nvPr>
            <p:ph sz="half" idx="2"/>
          </p:nvPr>
        </p:nvPicPr>
        <p:blipFill>
          <a:blip r:embed="rId3" cstate="print"/>
          <a:stretch>
            <a:fillRect/>
          </a:stretch>
        </p:blipFill>
        <p:spPr>
          <a:xfrm>
            <a:off x="4648200" y="2117969"/>
            <a:ext cx="4495800" cy="388556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Potassium Deficiency</a:t>
            </a:r>
            <a:endParaRPr lang="en-US" dirty="0"/>
          </a:p>
        </p:txBody>
      </p:sp>
      <p:pic>
        <p:nvPicPr>
          <p:cNvPr id="5" name="Picture Placeholder 4" descr="cornleaves.jpg"/>
          <p:cNvPicPr>
            <a:picLocks noGrp="1" noChangeAspect="1"/>
          </p:cNvPicPr>
          <p:nvPr>
            <p:ph type="pic" idx="1"/>
          </p:nvPr>
        </p:nvPicPr>
        <p:blipFill>
          <a:blip r:embed="rId2" cstate="print"/>
          <a:srcRect l="6222" r="6222"/>
          <a:stretch>
            <a:fillRect/>
          </a:stretch>
        </p:blipFill>
        <p:spPr/>
      </p:pic>
      <p:sp>
        <p:nvSpPr>
          <p:cNvPr id="4" name="Text Placeholder 3"/>
          <p:cNvSpPr>
            <a:spLocks noGrp="1"/>
          </p:cNvSpPr>
          <p:nvPr>
            <p:ph type="body" sz="half" idx="2"/>
          </p:nvPr>
        </p:nvSpPr>
        <p:spPr/>
        <p:txBody>
          <a:bodyPr/>
          <a:lstStyle/>
          <a:p>
            <a:r>
              <a:rPr lang="en-US" dirty="0" smtClean="0"/>
              <a:t>Potassium is </a:t>
            </a:r>
            <a:r>
              <a:rPr lang="en-US" b="1" dirty="0" smtClean="0"/>
              <a:t>mobile</a:t>
            </a:r>
            <a:r>
              <a:rPr lang="en-US" dirty="0" smtClean="0"/>
              <a:t> in the plant:  Lower/Older Leaves</a:t>
            </a:r>
          </a:p>
          <a:p>
            <a:r>
              <a:rPr lang="en-US" dirty="0" smtClean="0"/>
              <a:t>Yellow starting at the tip advancing along the leaf margins</a:t>
            </a:r>
            <a:br>
              <a:rPr lang="en-US" dirty="0" smtClean="0"/>
            </a:br>
            <a:r>
              <a:rPr lang="en-US" dirty="0" smtClean="0"/>
              <a:t>Brown Scorching along outer margins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DSC00114.JPG"/>
          <p:cNvPicPr>
            <a:picLocks noGrp="1" noChangeAspect="1"/>
          </p:cNvPicPr>
          <p:nvPr>
            <p:ph sz="half" idx="1"/>
          </p:nvPr>
        </p:nvPicPr>
        <p:blipFill>
          <a:blip r:embed="rId2" cstate="print"/>
          <a:stretch>
            <a:fillRect/>
          </a:stretch>
        </p:blipFill>
        <p:spPr>
          <a:xfrm>
            <a:off x="43392" y="1981200"/>
            <a:ext cx="4528608" cy="3396456"/>
          </a:xfrm>
        </p:spPr>
      </p:pic>
      <p:pic>
        <p:nvPicPr>
          <p:cNvPr id="6" name="Content Placeholder 5" descr="alfalfa.jpg"/>
          <p:cNvPicPr>
            <a:picLocks noGrp="1" noChangeAspect="1"/>
          </p:cNvPicPr>
          <p:nvPr>
            <p:ph sz="half" idx="2"/>
          </p:nvPr>
        </p:nvPicPr>
        <p:blipFill>
          <a:blip r:embed="rId3" cstate="print"/>
          <a:stretch>
            <a:fillRect/>
          </a:stretch>
        </p:blipFill>
        <p:spPr>
          <a:xfrm>
            <a:off x="5181600" y="2228691"/>
            <a:ext cx="3905250" cy="2577465"/>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512</Words>
  <Application>Microsoft Office PowerPoint</Application>
  <PresentationFormat>On-screen Show (4:3)</PresentationFormat>
  <Paragraphs>76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Identification of Nutrient Deficiencies</vt:lpstr>
      <vt:lpstr>Nutrient Deficiency ID</vt:lpstr>
      <vt:lpstr>Old Growth </vt:lpstr>
      <vt:lpstr>Nitrogen Deficiency</vt:lpstr>
      <vt:lpstr>PowerPoint Presentation</vt:lpstr>
      <vt:lpstr>Phosphorus Deficiency</vt:lpstr>
      <vt:lpstr>PowerPoint Presentation</vt:lpstr>
      <vt:lpstr>Potassium Deficiency</vt:lpstr>
      <vt:lpstr>PowerPoint Presentation</vt:lpstr>
      <vt:lpstr>PowerPoint Presentation</vt:lpstr>
      <vt:lpstr>Magnesium Deficiency</vt:lpstr>
      <vt:lpstr>PowerPoint Presentation</vt:lpstr>
      <vt:lpstr>PowerPoint Presentation</vt:lpstr>
      <vt:lpstr>PowerPoint Presentation</vt:lpstr>
      <vt:lpstr>New Growth </vt:lpstr>
      <vt:lpstr>Iron Deficiency</vt:lpstr>
      <vt:lpstr>PowerPoint Presentation</vt:lpstr>
      <vt:lpstr>PowerPoint Presentation</vt:lpstr>
      <vt:lpstr>PowerPoint Presentation</vt:lpstr>
      <vt:lpstr>Zinc Deficiency</vt:lpstr>
      <vt:lpstr>PowerPoint Presentation</vt:lpstr>
      <vt:lpstr>PowerPoint Presentation</vt:lpstr>
      <vt:lpstr>Manganese Deficiency</vt:lpstr>
      <vt:lpstr>PowerPoint Presentation</vt:lpstr>
      <vt:lpstr>PowerPoint Presentation</vt:lpstr>
      <vt:lpstr>Boron Deficiency</vt:lpstr>
      <vt:lpstr>PowerPoint Presentation</vt:lpstr>
      <vt:lpstr>PowerPoint Presentation</vt:lpstr>
      <vt:lpstr>Sulfur Deficiency</vt:lpstr>
      <vt:lpstr>PowerPoint Presentation</vt:lpstr>
      <vt:lpstr>PowerPoint Presentation</vt:lpstr>
      <vt:lpstr>PowerPoint Presentation</vt:lpstr>
      <vt:lpstr>PowerPoint Presentation</vt:lpstr>
      <vt:lpstr>Copper Deficiency</vt:lpstr>
      <vt:lpstr>PowerPoint Presentation</vt:lpstr>
      <vt:lpstr>Chlorine Deficiency</vt:lpstr>
      <vt:lpstr>PowerPoint Presentation</vt:lpstr>
      <vt:lpstr>PowerPoint Presentation</vt:lpstr>
      <vt:lpstr>PowerPoint Presentation</vt:lpstr>
      <vt:lpstr>Molybdenum Deficiency</vt:lpstr>
      <vt:lpstr>PowerPoint Presentation</vt:lpstr>
      <vt:lpstr>PowerPoint Presentation</vt:lpstr>
      <vt:lpstr>Nutrient Deficiency</vt:lpstr>
    </vt:vector>
  </TitlesOfParts>
  <Company>Oklahoma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Nutrient Deficiencies</dc:title>
  <dc:creator>arnall</dc:creator>
  <cp:lastModifiedBy>Brian Arnall</cp:lastModifiedBy>
  <cp:revision>3</cp:revision>
  <dcterms:created xsi:type="dcterms:W3CDTF">2011-04-07T21:05:56Z</dcterms:created>
  <dcterms:modified xsi:type="dcterms:W3CDTF">2013-02-12T15:59:48Z</dcterms:modified>
</cp:coreProperties>
</file>