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drawings/drawing1.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8"/>
  </p:notesMasterIdLst>
  <p:sldIdLst>
    <p:sldId id="257" r:id="rId2"/>
    <p:sldId id="270" r:id="rId3"/>
    <p:sldId id="258" r:id="rId4"/>
    <p:sldId id="259" r:id="rId5"/>
    <p:sldId id="261" r:id="rId6"/>
    <p:sldId id="260" r:id="rId7"/>
    <p:sldId id="263" r:id="rId8"/>
    <p:sldId id="262" r:id="rId9"/>
    <p:sldId id="264" r:id="rId10"/>
    <p:sldId id="265" r:id="rId11"/>
    <p:sldId id="266" r:id="rId12"/>
    <p:sldId id="267" r:id="rId13"/>
    <p:sldId id="285" r:id="rId14"/>
    <p:sldId id="286" r:id="rId15"/>
    <p:sldId id="280" r:id="rId16"/>
    <p:sldId id="273" r:id="rId17"/>
    <p:sldId id="274" r:id="rId18"/>
    <p:sldId id="275" r:id="rId19"/>
    <p:sldId id="276" r:id="rId20"/>
    <p:sldId id="287" r:id="rId21"/>
    <p:sldId id="277" r:id="rId22"/>
    <p:sldId id="278" r:id="rId23"/>
    <p:sldId id="289" r:id="rId24"/>
    <p:sldId id="290" r:id="rId25"/>
    <p:sldId id="271" r:id="rId26"/>
    <p:sldId id="279" r:id="rId27"/>
    <p:sldId id="282" r:id="rId28"/>
    <p:sldId id="283" r:id="rId29"/>
    <p:sldId id="284" r:id="rId30"/>
    <p:sldId id="288" r:id="rId31"/>
    <p:sldId id="269" r:id="rId32"/>
    <p:sldId id="322" r:id="rId33"/>
    <p:sldId id="323" r:id="rId34"/>
    <p:sldId id="324" r:id="rId35"/>
    <p:sldId id="325" r:id="rId36"/>
    <p:sldId id="272" r:id="rId37"/>
    <p:sldId id="326" r:id="rId38"/>
    <p:sldId id="327" r:id="rId39"/>
    <p:sldId id="328" r:id="rId40"/>
    <p:sldId id="329" r:id="rId41"/>
    <p:sldId id="330" r:id="rId42"/>
    <p:sldId id="331" r:id="rId43"/>
    <p:sldId id="291" r:id="rId44"/>
    <p:sldId id="292" r:id="rId45"/>
    <p:sldId id="350" r:id="rId46"/>
    <p:sldId id="349" r:id="rId47"/>
    <p:sldId id="351" r:id="rId48"/>
    <p:sldId id="293" r:id="rId49"/>
    <p:sldId id="332" r:id="rId50"/>
    <p:sldId id="335" r:id="rId51"/>
    <p:sldId id="336" r:id="rId52"/>
    <p:sldId id="337" r:id="rId53"/>
    <p:sldId id="338" r:id="rId54"/>
    <p:sldId id="339" r:id="rId55"/>
    <p:sldId id="340" r:id="rId56"/>
    <p:sldId id="341" r:id="rId57"/>
    <p:sldId id="342" r:id="rId58"/>
    <p:sldId id="343" r:id="rId59"/>
    <p:sldId id="295" r:id="rId60"/>
    <p:sldId id="294" r:id="rId61"/>
    <p:sldId id="296" r:id="rId62"/>
    <p:sldId id="297" r:id="rId63"/>
    <p:sldId id="298" r:id="rId64"/>
    <p:sldId id="299" r:id="rId65"/>
    <p:sldId id="300" r:id="rId66"/>
    <p:sldId id="301" r:id="rId67"/>
    <p:sldId id="302" r:id="rId68"/>
    <p:sldId id="303" r:id="rId69"/>
    <p:sldId id="305" r:id="rId70"/>
    <p:sldId id="304" r:id="rId71"/>
    <p:sldId id="307" r:id="rId72"/>
    <p:sldId id="308" r:id="rId73"/>
    <p:sldId id="309" r:id="rId74"/>
    <p:sldId id="352" r:id="rId75"/>
    <p:sldId id="310" r:id="rId76"/>
    <p:sldId id="311" r:id="rId77"/>
    <p:sldId id="353" r:id="rId78"/>
    <p:sldId id="312" r:id="rId79"/>
    <p:sldId id="354" r:id="rId80"/>
    <p:sldId id="355" r:id="rId81"/>
    <p:sldId id="356" r:id="rId82"/>
    <p:sldId id="357" r:id="rId83"/>
    <p:sldId id="358" r:id="rId84"/>
    <p:sldId id="359" r:id="rId85"/>
    <p:sldId id="360" r:id="rId86"/>
    <p:sldId id="361" r:id="rId87"/>
    <p:sldId id="362" r:id="rId88"/>
    <p:sldId id="318" r:id="rId89"/>
    <p:sldId id="319" r:id="rId90"/>
    <p:sldId id="363" r:id="rId91"/>
    <p:sldId id="364" r:id="rId92"/>
    <p:sldId id="365" r:id="rId93"/>
    <p:sldId id="366" r:id="rId94"/>
    <p:sldId id="367" r:id="rId95"/>
    <p:sldId id="344" r:id="rId96"/>
    <p:sldId id="369" r:id="rId97"/>
    <p:sldId id="370" r:id="rId98"/>
    <p:sldId id="371" r:id="rId99"/>
    <p:sldId id="372" r:id="rId100"/>
    <p:sldId id="373" r:id="rId101"/>
    <p:sldId id="374" r:id="rId102"/>
    <p:sldId id="375" r:id="rId103"/>
    <p:sldId id="345" r:id="rId104"/>
    <p:sldId id="346" r:id="rId105"/>
    <p:sldId id="347" r:id="rId106"/>
    <p:sldId id="348" r:id="rId1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5" d="100"/>
          <a:sy n="125" d="100"/>
        </p:scale>
        <p:origin x="474"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3.bin"/><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b="1" i="0" u="none" strike="noStrike" baseline="0">
                <a:solidFill>
                  <a:srgbClr val="000000"/>
                </a:solidFill>
                <a:latin typeface="Arial"/>
                <a:ea typeface="Arial"/>
                <a:cs typeface="Arial"/>
              </a:defRPr>
            </a:pPr>
            <a:r>
              <a:rPr lang="en-US"/>
              <a:t>Exp. 502, 1971-2018</a:t>
            </a:r>
          </a:p>
        </c:rich>
      </c:tx>
      <c:layout>
        <c:manualLayout>
          <c:xMode val="edge"/>
          <c:yMode val="edge"/>
          <c:x val="0.41952405866705006"/>
          <c:y val="6.1781995920741982E-2"/>
        </c:manualLayout>
      </c:layout>
      <c:overlay val="0"/>
      <c:spPr>
        <a:noFill/>
        <a:ln w="25400">
          <a:noFill/>
        </a:ln>
      </c:spPr>
    </c:title>
    <c:autoTitleDeleted val="0"/>
    <c:plotArea>
      <c:layout>
        <c:manualLayout>
          <c:layoutTarget val="inner"/>
          <c:xMode val="edge"/>
          <c:yMode val="edge"/>
          <c:x val="8.401400233372229E-2"/>
          <c:y val="2.5188916876574308E-2"/>
          <c:w val="0.91034187298968938"/>
          <c:h val="0.81863979848866497"/>
        </c:manualLayout>
      </c:layout>
      <c:barChart>
        <c:barDir val="col"/>
        <c:grouping val="clustered"/>
        <c:varyColors val="0"/>
        <c:ser>
          <c:idx val="1"/>
          <c:order val="0"/>
          <c:tx>
            <c:strRef>
              <c:f>'[E502_18 (2).xlsx]Trt_Means+NUE+RI'!$E$2</c:f>
              <c:strCache>
                <c:ptCount val="1"/>
                <c:pt idx="0">
                  <c:v>0 lbs N/ac</c:v>
                </c:pt>
              </c:strCache>
            </c:strRef>
          </c:tx>
          <c:spPr>
            <a:solidFill>
              <a:srgbClr val="FFFF00"/>
            </a:solidFill>
            <a:ln w="12700">
              <a:solidFill>
                <a:srgbClr val="000000"/>
              </a:solidFill>
              <a:prstDash val="solid"/>
            </a:ln>
          </c:spPr>
          <c:invertIfNegative val="0"/>
          <c:cat>
            <c:numRef>
              <c:f>'[E502_18 (2).xlsx]Trt_Means+NUE+RI'!$D$5:$D$51</c:f>
              <c:numCache>
                <c:formatCode>General</c:formatCode>
                <c:ptCount val="47"/>
                <c:pt idx="0">
                  <c:v>1971</c:v>
                </c:pt>
                <c:pt idx="1">
                  <c:v>1972</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pt idx="42">
                  <c:v>2014</c:v>
                </c:pt>
                <c:pt idx="43">
                  <c:v>2015</c:v>
                </c:pt>
                <c:pt idx="44">
                  <c:v>2016</c:v>
                </c:pt>
                <c:pt idx="45">
                  <c:v>2017</c:v>
                </c:pt>
                <c:pt idx="46">
                  <c:v>2018</c:v>
                </c:pt>
              </c:numCache>
            </c:numRef>
          </c:cat>
          <c:val>
            <c:numRef>
              <c:f>'[E502_18 (2).xlsx]Trt_Means+NUE+RI'!$F$5:$F$51</c:f>
              <c:numCache>
                <c:formatCode>General</c:formatCode>
                <c:ptCount val="47"/>
                <c:pt idx="0">
                  <c:v>36.725000000000001</c:v>
                </c:pt>
                <c:pt idx="1">
                  <c:v>27.95</c:v>
                </c:pt>
                <c:pt idx="2">
                  <c:v>16.546749999999999</c:v>
                </c:pt>
                <c:pt idx="3">
                  <c:v>26.861999999999998</c:v>
                </c:pt>
                <c:pt idx="4">
                  <c:v>23.262250000000002</c:v>
                </c:pt>
                <c:pt idx="5">
                  <c:v>16.97025</c:v>
                </c:pt>
                <c:pt idx="6">
                  <c:v>20.721250000000001</c:v>
                </c:pt>
                <c:pt idx="7">
                  <c:v>37.674999999999997</c:v>
                </c:pt>
                <c:pt idx="8">
                  <c:v>20.842500000000001</c:v>
                </c:pt>
                <c:pt idx="9">
                  <c:v>19.5425</c:v>
                </c:pt>
                <c:pt idx="10">
                  <c:v>27.497499999999999</c:v>
                </c:pt>
                <c:pt idx="11">
                  <c:v>38.537500000000001</c:v>
                </c:pt>
                <c:pt idx="12">
                  <c:v>33.365000000000002</c:v>
                </c:pt>
                <c:pt idx="13">
                  <c:v>20.4175</c:v>
                </c:pt>
                <c:pt idx="14">
                  <c:v>40.3825</c:v>
                </c:pt>
                <c:pt idx="15">
                  <c:v>30.4925</c:v>
                </c:pt>
                <c:pt idx="16">
                  <c:v>27.072500000000002</c:v>
                </c:pt>
                <c:pt idx="17">
                  <c:v>18.09</c:v>
                </c:pt>
                <c:pt idx="18">
                  <c:v>26.4375</c:v>
                </c:pt>
                <c:pt idx="19">
                  <c:v>22.655000000000001</c:v>
                </c:pt>
                <c:pt idx="20">
                  <c:v>17.889849999999999</c:v>
                </c:pt>
                <c:pt idx="21">
                  <c:v>17.15175</c:v>
                </c:pt>
                <c:pt idx="22">
                  <c:v>11.092675</c:v>
                </c:pt>
                <c:pt idx="23">
                  <c:v>29.3863178</c:v>
                </c:pt>
                <c:pt idx="24">
                  <c:v>18.013653699999999</c:v>
                </c:pt>
                <c:pt idx="25">
                  <c:v>18.807725399999999</c:v>
                </c:pt>
                <c:pt idx="26">
                  <c:v>28.463773799999998</c:v>
                </c:pt>
                <c:pt idx="27">
                  <c:v>19.1843906</c:v>
                </c:pt>
                <c:pt idx="28">
                  <c:v>24.206640199999999</c:v>
                </c:pt>
                <c:pt idx="29">
                  <c:v>27.5221804</c:v>
                </c:pt>
                <c:pt idx="30">
                  <c:v>36.398688800000002</c:v>
                </c:pt>
                <c:pt idx="31">
                  <c:v>39.633955800000003</c:v>
                </c:pt>
                <c:pt idx="32">
                  <c:v>20</c:v>
                </c:pt>
                <c:pt idx="33">
                  <c:v>23.916775000000001</c:v>
                </c:pt>
                <c:pt idx="34">
                  <c:v>34.4634754</c:v>
                </c:pt>
                <c:pt idx="35">
                  <c:v>38.729999999999997</c:v>
                </c:pt>
                <c:pt idx="36">
                  <c:v>42.282615700000001</c:v>
                </c:pt>
                <c:pt idx="37">
                  <c:v>23.14</c:v>
                </c:pt>
                <c:pt idx="38">
                  <c:v>13.0204874</c:v>
                </c:pt>
                <c:pt idx="39">
                  <c:v>27.515000000000001</c:v>
                </c:pt>
                <c:pt idx="40">
                  <c:v>27.074999999999999</c:v>
                </c:pt>
                <c:pt idx="41">
                  <c:v>23.0102197</c:v>
                </c:pt>
                <c:pt idx="42">
                  <c:v>29.798127399999998</c:v>
                </c:pt>
                <c:pt idx="43">
                  <c:v>28.515000000000001</c:v>
                </c:pt>
                <c:pt idx="44">
                  <c:v>28.485128599999999</c:v>
                </c:pt>
                <c:pt idx="45">
                  <c:v>17.812200000000001</c:v>
                </c:pt>
                <c:pt idx="46">
                  <c:v>25.171500000000002</c:v>
                </c:pt>
              </c:numCache>
            </c:numRef>
          </c:val>
          <c:extLst>
            <c:ext xmlns:c16="http://schemas.microsoft.com/office/drawing/2014/chart" uri="{C3380CC4-5D6E-409C-BE32-E72D297353CC}">
              <c16:uniqueId val="{00000000-8272-407A-8F4A-876D763E0D44}"/>
            </c:ext>
          </c:extLst>
        </c:ser>
        <c:ser>
          <c:idx val="2"/>
          <c:order val="1"/>
          <c:tx>
            <c:strRef>
              <c:f>'[E502_18 (2).xlsx]Trt_Means+NUE+RI'!$N$2</c:f>
              <c:strCache>
                <c:ptCount val="1"/>
                <c:pt idx="0">
                  <c:v>100 lbs N/ac</c:v>
                </c:pt>
              </c:strCache>
            </c:strRef>
          </c:tx>
          <c:spPr>
            <a:solidFill>
              <a:srgbClr val="3366FF"/>
            </a:solidFill>
            <a:ln w="12700">
              <a:solidFill>
                <a:srgbClr val="000000"/>
              </a:solidFill>
              <a:prstDash val="solid"/>
            </a:ln>
          </c:spPr>
          <c:invertIfNegative val="0"/>
          <c:cat>
            <c:numRef>
              <c:f>'[E502_18 (2).xlsx]Trt_Means+NUE+RI'!$D$5:$D$51</c:f>
              <c:numCache>
                <c:formatCode>General</c:formatCode>
                <c:ptCount val="47"/>
                <c:pt idx="0">
                  <c:v>1971</c:v>
                </c:pt>
                <c:pt idx="1">
                  <c:v>1972</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pt idx="42">
                  <c:v>2014</c:v>
                </c:pt>
                <c:pt idx="43">
                  <c:v>2015</c:v>
                </c:pt>
                <c:pt idx="44">
                  <c:v>2016</c:v>
                </c:pt>
                <c:pt idx="45">
                  <c:v>2017</c:v>
                </c:pt>
                <c:pt idx="46">
                  <c:v>2018</c:v>
                </c:pt>
              </c:numCache>
            </c:numRef>
          </c:cat>
          <c:val>
            <c:numRef>
              <c:f>'[E502_18 (2).xlsx]Trt_Means+NUE+RI'!$M$5:$M$51</c:f>
              <c:numCache>
                <c:formatCode>General</c:formatCode>
                <c:ptCount val="47"/>
                <c:pt idx="0">
                  <c:v>37.424999999999997</c:v>
                </c:pt>
                <c:pt idx="1">
                  <c:v>21.84</c:v>
                </c:pt>
                <c:pt idx="2">
                  <c:v>27.79975</c:v>
                </c:pt>
                <c:pt idx="3">
                  <c:v>50.547750000000001</c:v>
                </c:pt>
                <c:pt idx="4">
                  <c:v>46.736249999999998</c:v>
                </c:pt>
                <c:pt idx="5">
                  <c:v>28.828250000000001</c:v>
                </c:pt>
                <c:pt idx="6">
                  <c:v>38.568750000000001</c:v>
                </c:pt>
                <c:pt idx="7">
                  <c:v>39.582500000000003</c:v>
                </c:pt>
                <c:pt idx="8">
                  <c:v>55.297499999999999</c:v>
                </c:pt>
                <c:pt idx="9">
                  <c:v>38.782499999999999</c:v>
                </c:pt>
                <c:pt idx="10">
                  <c:v>27.8</c:v>
                </c:pt>
                <c:pt idx="11">
                  <c:v>37.417499999999997</c:v>
                </c:pt>
                <c:pt idx="12">
                  <c:v>40.35</c:v>
                </c:pt>
                <c:pt idx="13">
                  <c:v>30.22</c:v>
                </c:pt>
                <c:pt idx="14">
                  <c:v>46.01</c:v>
                </c:pt>
                <c:pt idx="15">
                  <c:v>41.502499999999998</c:v>
                </c:pt>
                <c:pt idx="16">
                  <c:v>63.16</c:v>
                </c:pt>
                <c:pt idx="17">
                  <c:v>40.322499999999998</c:v>
                </c:pt>
                <c:pt idx="18">
                  <c:v>43.862499999999997</c:v>
                </c:pt>
                <c:pt idx="19">
                  <c:v>29.49</c:v>
                </c:pt>
                <c:pt idx="20">
                  <c:v>38.747225</c:v>
                </c:pt>
                <c:pt idx="21">
                  <c:v>36.318150000000003</c:v>
                </c:pt>
                <c:pt idx="22">
                  <c:v>45.314500000000002</c:v>
                </c:pt>
                <c:pt idx="23">
                  <c:v>45.956331800000001</c:v>
                </c:pt>
                <c:pt idx="24">
                  <c:v>38.762908000000003</c:v>
                </c:pt>
                <c:pt idx="25">
                  <c:v>53.167639800000003</c:v>
                </c:pt>
                <c:pt idx="26">
                  <c:v>56.251839099999998</c:v>
                </c:pt>
                <c:pt idx="27">
                  <c:v>54.026965199999999</c:v>
                </c:pt>
                <c:pt idx="28">
                  <c:v>39.396862200000001</c:v>
                </c:pt>
                <c:pt idx="29">
                  <c:v>21.164360899999998</c:v>
                </c:pt>
                <c:pt idx="30">
                  <c:v>43.915607199999997</c:v>
                </c:pt>
                <c:pt idx="31">
                  <c:v>88.329077699999999</c:v>
                </c:pt>
                <c:pt idx="32">
                  <c:v>60.795121999999999</c:v>
                </c:pt>
                <c:pt idx="33">
                  <c:v>42.7795463</c:v>
                </c:pt>
                <c:pt idx="34">
                  <c:v>40.714831699999998</c:v>
                </c:pt>
                <c:pt idx="35">
                  <c:v>50.31</c:v>
                </c:pt>
                <c:pt idx="36">
                  <c:v>88.324678000000006</c:v>
                </c:pt>
                <c:pt idx="37">
                  <c:v>73.034999999999997</c:v>
                </c:pt>
                <c:pt idx="38">
                  <c:v>31.3270424</c:v>
                </c:pt>
                <c:pt idx="39">
                  <c:v>44.692500000000003</c:v>
                </c:pt>
                <c:pt idx="40">
                  <c:v>61.225000000000001</c:v>
                </c:pt>
                <c:pt idx="41">
                  <c:v>39.885410299999997</c:v>
                </c:pt>
                <c:pt idx="42">
                  <c:v>28.236882600000001</c:v>
                </c:pt>
                <c:pt idx="43">
                  <c:v>40.094999999999999</c:v>
                </c:pt>
                <c:pt idx="44">
                  <c:v>78.822857099999993</c:v>
                </c:pt>
                <c:pt idx="45">
                  <c:v>79.718800000000002</c:v>
                </c:pt>
                <c:pt idx="46">
                  <c:v>30.976900000000001</c:v>
                </c:pt>
              </c:numCache>
            </c:numRef>
          </c:val>
          <c:extLst>
            <c:ext xmlns:c16="http://schemas.microsoft.com/office/drawing/2014/chart" uri="{C3380CC4-5D6E-409C-BE32-E72D297353CC}">
              <c16:uniqueId val="{00000001-8272-407A-8F4A-876D763E0D44}"/>
            </c:ext>
          </c:extLst>
        </c:ser>
        <c:dLbls>
          <c:showLegendKey val="0"/>
          <c:showVal val="0"/>
          <c:showCatName val="0"/>
          <c:showSerName val="0"/>
          <c:showPercent val="0"/>
          <c:showBubbleSize val="0"/>
        </c:dLbls>
        <c:gapWidth val="150"/>
        <c:axId val="935712832"/>
        <c:axId val="935713392"/>
      </c:barChart>
      <c:catAx>
        <c:axId val="935712832"/>
        <c:scaling>
          <c:orientation val="minMax"/>
        </c:scaling>
        <c:delete val="0"/>
        <c:axPos val="b"/>
        <c:numFmt formatCode="General" sourceLinked="1"/>
        <c:majorTickMark val="out"/>
        <c:minorTickMark val="none"/>
        <c:tickLblPos val="nextTo"/>
        <c:spPr>
          <a:ln w="3175">
            <a:solidFill>
              <a:srgbClr val="000000"/>
            </a:solidFill>
            <a:prstDash val="solid"/>
          </a:ln>
        </c:spPr>
        <c:txPr>
          <a:bodyPr rot="-5400000" vert="horz"/>
          <a:lstStyle/>
          <a:p>
            <a:pPr>
              <a:defRPr sz="900" b="0" i="0" u="none" strike="noStrike" baseline="0">
                <a:solidFill>
                  <a:srgbClr val="000000"/>
                </a:solidFill>
                <a:latin typeface="Arial"/>
                <a:ea typeface="Arial"/>
                <a:cs typeface="Arial"/>
              </a:defRPr>
            </a:pPr>
            <a:endParaRPr lang="en-US"/>
          </a:p>
        </c:txPr>
        <c:crossAx val="935713392"/>
        <c:crosses val="autoZero"/>
        <c:auto val="1"/>
        <c:lblAlgn val="ctr"/>
        <c:lblOffset val="100"/>
        <c:tickLblSkip val="1"/>
        <c:tickMarkSkip val="1"/>
        <c:noMultiLvlLbl val="0"/>
      </c:catAx>
      <c:valAx>
        <c:axId val="935713392"/>
        <c:scaling>
          <c:orientation val="minMax"/>
          <c:max val="90"/>
        </c:scaling>
        <c:delete val="0"/>
        <c:axPos val="l"/>
        <c:title>
          <c:tx>
            <c:rich>
              <a:bodyPr/>
              <a:lstStyle/>
              <a:p>
                <a:pPr>
                  <a:defRPr sz="1000" b="1" i="0" u="none" strike="noStrike" baseline="0">
                    <a:solidFill>
                      <a:srgbClr val="000000"/>
                    </a:solidFill>
                    <a:latin typeface="Arial"/>
                    <a:ea typeface="Arial"/>
                    <a:cs typeface="Arial"/>
                  </a:defRPr>
                </a:pPr>
                <a:r>
                  <a:rPr lang="en-US"/>
                  <a:t>Grain yield, bu/ac</a:t>
                </a:r>
              </a:p>
            </c:rich>
          </c:tx>
          <c:layout>
            <c:manualLayout>
              <c:xMode val="edge"/>
              <c:yMode val="edge"/>
              <c:x val="1.3548084785784507E-2"/>
              <c:y val="0.3073050503447774"/>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175" b="0" i="0" u="none" strike="noStrike" baseline="0">
                <a:solidFill>
                  <a:srgbClr val="000000"/>
                </a:solidFill>
                <a:latin typeface="Arial"/>
                <a:ea typeface="Arial"/>
                <a:cs typeface="Arial"/>
              </a:defRPr>
            </a:pPr>
            <a:endParaRPr lang="en-US"/>
          </a:p>
        </c:txPr>
        <c:crossAx val="935712832"/>
        <c:crosses val="autoZero"/>
        <c:crossBetween val="between"/>
      </c:valAx>
      <c:spPr>
        <a:solidFill>
          <a:sysClr val="window" lastClr="FFFFFF">
            <a:lumMod val="85000"/>
          </a:sysClr>
        </a:solidFill>
        <a:ln w="12700">
          <a:solidFill>
            <a:srgbClr val="808080"/>
          </a:solidFill>
          <a:prstDash val="solid"/>
        </a:ln>
      </c:spPr>
    </c:plotArea>
    <c:legend>
      <c:legendPos val="r"/>
      <c:layout>
        <c:manualLayout>
          <c:xMode val="edge"/>
          <c:yMode val="edge"/>
          <c:x val="0.14256433815084665"/>
          <c:y val="9.3198992443324941E-2"/>
          <c:w val="0.14072486308674662"/>
          <c:h val="0.22366536585760932"/>
        </c:manualLayout>
      </c:layout>
      <c:overlay val="0"/>
      <c:spPr>
        <a:solidFill>
          <a:srgbClr val="FFFFFF"/>
        </a:solidFill>
        <a:ln w="3175">
          <a:solidFill>
            <a:srgbClr val="000000"/>
          </a:solidFill>
          <a:prstDash val="solid"/>
        </a:ln>
      </c:spPr>
      <c:txPr>
        <a:bodyPr/>
        <a:lstStyle/>
        <a:p>
          <a:pPr>
            <a:defRPr sz="11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960" b="1" i="0" u="none" strike="noStrike" baseline="0">
                <a:solidFill>
                  <a:srgbClr val="000000"/>
                </a:solidFill>
                <a:latin typeface="Arial"/>
                <a:ea typeface="Arial"/>
                <a:cs typeface="Arial"/>
              </a:defRPr>
            </a:pPr>
            <a:r>
              <a:rPr lang="en-US"/>
              <a:t>Response Index</a:t>
            </a:r>
          </a:p>
        </c:rich>
      </c:tx>
      <c:layout>
        <c:manualLayout>
          <c:xMode val="edge"/>
          <c:yMode val="edge"/>
          <c:x val="0.36205620882492845"/>
          <c:y val="0.10892449821011768"/>
        </c:manualLayout>
      </c:layout>
      <c:overlay val="0"/>
    </c:title>
    <c:autoTitleDeleted val="0"/>
    <c:plotArea>
      <c:layout>
        <c:manualLayout>
          <c:layoutTarget val="inner"/>
          <c:xMode val="edge"/>
          <c:yMode val="edge"/>
          <c:x val="8.5690045725870786E-2"/>
          <c:y val="5.6603773584905662E-2"/>
          <c:w val="0.90843120288894408"/>
          <c:h val="0.73962264150943391"/>
        </c:manualLayout>
      </c:layout>
      <c:barChart>
        <c:barDir val="col"/>
        <c:grouping val="clustered"/>
        <c:varyColors val="0"/>
        <c:ser>
          <c:idx val="1"/>
          <c:order val="0"/>
          <c:spPr>
            <a:solidFill>
              <a:srgbClr val="FF0000"/>
            </a:solidFill>
            <a:ln w="12700">
              <a:solidFill>
                <a:srgbClr val="000000"/>
              </a:solidFill>
              <a:prstDash val="solid"/>
            </a:ln>
          </c:spPr>
          <c:invertIfNegative val="0"/>
          <c:cat>
            <c:numRef>
              <c:f>'[E502_18 (2).xlsx]Trt_Means+NUE+RI'!$D$5:$D$51</c:f>
              <c:numCache>
                <c:formatCode>General</c:formatCode>
                <c:ptCount val="47"/>
                <c:pt idx="0">
                  <c:v>1971</c:v>
                </c:pt>
                <c:pt idx="1">
                  <c:v>1972</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pt idx="42">
                  <c:v>2014</c:v>
                </c:pt>
                <c:pt idx="43">
                  <c:v>2015</c:v>
                </c:pt>
                <c:pt idx="44">
                  <c:v>2016</c:v>
                </c:pt>
                <c:pt idx="45">
                  <c:v>2017</c:v>
                </c:pt>
                <c:pt idx="46">
                  <c:v>2018</c:v>
                </c:pt>
              </c:numCache>
            </c:numRef>
          </c:cat>
          <c:val>
            <c:numRef>
              <c:f>'[E502_18 (2).xlsx]Trt_Means+NUE+RI'!$AD$5:$AD$51</c:f>
              <c:numCache>
                <c:formatCode>General</c:formatCode>
                <c:ptCount val="47"/>
                <c:pt idx="0">
                  <c:v>1.0190605854322667</c:v>
                </c:pt>
                <c:pt idx="1">
                  <c:v>0.78139534883720929</c:v>
                </c:pt>
                <c:pt idx="2">
                  <c:v>1.6800731261425961</c:v>
                </c:pt>
                <c:pt idx="3">
                  <c:v>1.8817567567567568</c:v>
                </c:pt>
                <c:pt idx="4">
                  <c:v>2.0091027308192455</c:v>
                </c:pt>
                <c:pt idx="5">
                  <c:v>1.6987522281639929</c:v>
                </c:pt>
                <c:pt idx="6">
                  <c:v>1.8613138686131387</c:v>
                </c:pt>
                <c:pt idx="7">
                  <c:v>1.050630391506304</c:v>
                </c:pt>
                <c:pt idx="8">
                  <c:v>2.6531126304426049</c:v>
                </c:pt>
                <c:pt idx="9">
                  <c:v>1.9845209159524113</c:v>
                </c:pt>
                <c:pt idx="10">
                  <c:v>1.0110010000909175</c:v>
                </c:pt>
                <c:pt idx="11">
                  <c:v>0.97093739863769046</c:v>
                </c:pt>
                <c:pt idx="12">
                  <c:v>1.2093511164393826</c:v>
                </c:pt>
                <c:pt idx="13">
                  <c:v>1.4801028529447777</c:v>
                </c:pt>
                <c:pt idx="14">
                  <c:v>1.1393549185909737</c:v>
                </c:pt>
                <c:pt idx="15">
                  <c:v>1.3610723948511929</c:v>
                </c:pt>
                <c:pt idx="16">
                  <c:v>2.3329947363560808</c:v>
                </c:pt>
                <c:pt idx="17">
                  <c:v>2.2289939192924266</c:v>
                </c:pt>
                <c:pt idx="18">
                  <c:v>1.6591016548463355</c:v>
                </c:pt>
                <c:pt idx="19">
                  <c:v>1.301699404105054</c:v>
                </c:pt>
                <c:pt idx="20">
                  <c:v>2.1658775786269868</c:v>
                </c:pt>
                <c:pt idx="21">
                  <c:v>2.1174603174603175</c:v>
                </c:pt>
                <c:pt idx="22">
                  <c:v>4.0850831742568863</c:v>
                </c:pt>
                <c:pt idx="23">
                  <c:v>1.5638683319486866</c:v>
                </c:pt>
                <c:pt idx="24">
                  <c:v>2.1518626174100373</c:v>
                </c:pt>
                <c:pt idx="25">
                  <c:v>2.8269042996555025</c:v>
                </c:pt>
                <c:pt idx="26">
                  <c:v>1.9762607549951792</c:v>
                </c:pt>
                <c:pt idx="27">
                  <c:v>2.8161939738653987</c:v>
                </c:pt>
                <c:pt idx="28">
                  <c:v>1.627522938933095</c:v>
                </c:pt>
                <c:pt idx="29">
                  <c:v>0.76899288473525151</c:v>
                </c:pt>
                <c:pt idx="30">
                  <c:v>1.2065161863742739</c:v>
                </c:pt>
                <c:pt idx="31">
                  <c:v>2.2286212899293791</c:v>
                </c:pt>
                <c:pt idx="32">
                  <c:v>3.0397561</c:v>
                </c:pt>
                <c:pt idx="33">
                  <c:v>1.7886837293071494</c:v>
                </c:pt>
                <c:pt idx="34">
                  <c:v>1.1813907688485763</c:v>
                </c:pt>
                <c:pt idx="35">
                  <c:v>1.2989930286599536</c:v>
                </c:pt>
                <c:pt idx="36">
                  <c:v>2.0889123470192503</c:v>
                </c:pt>
                <c:pt idx="37">
                  <c:v>3.1562229904926533</c:v>
                </c:pt>
                <c:pt idx="38">
                  <c:v>2.4059807776473865</c:v>
                </c:pt>
                <c:pt idx="39">
                  <c:v>1.6242958386334727</c:v>
                </c:pt>
                <c:pt idx="40">
                  <c:v>2.2613111726685133</c:v>
                </c:pt>
                <c:pt idx="41">
                  <c:v>1.7333780737434679</c:v>
                </c:pt>
                <c:pt idx="42">
                  <c:v>0.94760594251301855</c:v>
                </c:pt>
                <c:pt idx="43">
                  <c:v>1.4061020515518148</c:v>
                </c:pt>
                <c:pt idx="44">
                  <c:v>2.7671581970670829</c:v>
                </c:pt>
                <c:pt idx="45">
                  <c:v>4.4755167806334981</c:v>
                </c:pt>
                <c:pt idx="46">
                  <c:v>1.2306338517768109</c:v>
                </c:pt>
              </c:numCache>
            </c:numRef>
          </c:val>
          <c:extLst>
            <c:ext xmlns:c16="http://schemas.microsoft.com/office/drawing/2014/chart" uri="{C3380CC4-5D6E-409C-BE32-E72D297353CC}">
              <c16:uniqueId val="{00000000-F432-4107-830C-41A70E6C5C8A}"/>
            </c:ext>
          </c:extLst>
        </c:ser>
        <c:dLbls>
          <c:showLegendKey val="0"/>
          <c:showVal val="0"/>
          <c:showCatName val="0"/>
          <c:showSerName val="0"/>
          <c:showPercent val="0"/>
          <c:showBubbleSize val="0"/>
        </c:dLbls>
        <c:gapWidth val="150"/>
        <c:axId val="935709472"/>
        <c:axId val="935710032"/>
      </c:barChart>
      <c:catAx>
        <c:axId val="935709472"/>
        <c:scaling>
          <c:orientation val="minMax"/>
        </c:scaling>
        <c:delete val="0"/>
        <c:axPos val="b"/>
        <c:numFmt formatCode="General" sourceLinked="1"/>
        <c:majorTickMark val="out"/>
        <c:minorTickMark val="none"/>
        <c:tickLblPos val="nextTo"/>
        <c:spPr>
          <a:ln w="3175">
            <a:solidFill>
              <a:srgbClr val="000000"/>
            </a:solidFill>
            <a:prstDash val="solid"/>
          </a:ln>
        </c:spPr>
        <c:txPr>
          <a:bodyPr rot="-5400000" vert="horz"/>
          <a:lstStyle/>
          <a:p>
            <a:pPr>
              <a:defRPr sz="900" b="0" i="0" u="none" strike="noStrike" baseline="0">
                <a:solidFill>
                  <a:srgbClr val="000000"/>
                </a:solidFill>
                <a:latin typeface="Arial"/>
                <a:ea typeface="Arial"/>
                <a:cs typeface="Arial"/>
              </a:defRPr>
            </a:pPr>
            <a:endParaRPr lang="en-US"/>
          </a:p>
        </c:txPr>
        <c:crossAx val="935710032"/>
        <c:crosses val="autoZero"/>
        <c:auto val="1"/>
        <c:lblAlgn val="ctr"/>
        <c:lblOffset val="100"/>
        <c:tickLblSkip val="1"/>
        <c:tickMarkSkip val="1"/>
        <c:noMultiLvlLbl val="0"/>
      </c:catAx>
      <c:valAx>
        <c:axId val="935710032"/>
        <c:scaling>
          <c:orientation val="minMax"/>
          <c:max val="4"/>
        </c:scaling>
        <c:delete val="0"/>
        <c:axPos val="l"/>
        <c:title>
          <c:tx>
            <c:rich>
              <a:bodyPr/>
              <a:lstStyle/>
              <a:p>
                <a:pPr>
                  <a:defRPr sz="1000" b="1" i="0" u="none" strike="noStrike" baseline="0">
                    <a:solidFill>
                      <a:srgbClr val="000000"/>
                    </a:solidFill>
                    <a:latin typeface="Arial"/>
                    <a:ea typeface="Arial"/>
                    <a:cs typeface="Arial"/>
                  </a:defRPr>
                </a:pPr>
                <a:r>
                  <a:rPr lang="en-US"/>
                  <a:t>Grain yield, bu/ac</a:t>
                </a:r>
              </a:p>
            </c:rich>
          </c:tx>
          <c:layout>
            <c:manualLayout>
              <c:xMode val="edge"/>
              <c:yMode val="edge"/>
              <c:x val="3.8772216410011683E-2"/>
              <c:y val="0.2075475659882137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935709472"/>
        <c:crosses val="autoZero"/>
        <c:crossBetween val="between"/>
        <c:majorUnit val="1"/>
      </c:valAx>
      <c:spPr>
        <a:solidFill>
          <a:srgbClr val="C0C0C0"/>
        </a:solidFill>
        <a:ln w="12700">
          <a:solidFill>
            <a:srgbClr val="808080"/>
          </a:solidFill>
          <a:prstDash val="solid"/>
        </a:ln>
      </c:spPr>
    </c:plotArea>
    <c:plotVisOnly val="1"/>
    <c:dispBlanksAs val="gap"/>
    <c:showDLblsOverMax val="0"/>
  </c:chart>
  <c:spPr>
    <a:solidFill>
      <a:srgbClr val="FFFFFF"/>
    </a:solidFill>
    <a:ln w="9525">
      <a:noFill/>
    </a:ln>
  </c:spPr>
  <c:txPr>
    <a:bodyPr/>
    <a:lstStyle/>
    <a:p>
      <a:pPr>
        <a:defRPr sz="800" b="0" i="0" u="none" strike="noStrike" baseline="0">
          <a:solidFill>
            <a:srgbClr val="000000"/>
          </a:solidFill>
          <a:latin typeface="Arial"/>
          <a:ea typeface="Arial"/>
          <a:cs typeface="Aria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519570923199813E-2"/>
          <c:y val="6.5656727570449561E-2"/>
          <c:w val="0.87823405226520612"/>
          <c:h val="0.78283021333998104"/>
        </c:manualLayout>
      </c:layout>
      <c:barChart>
        <c:barDir val="col"/>
        <c:grouping val="clustered"/>
        <c:varyColors val="0"/>
        <c:ser>
          <c:idx val="0"/>
          <c:order val="0"/>
          <c:tx>
            <c:strRef>
              <c:f>'[E502_18 (2).xlsx]Treatment Means'!$G$5</c:f>
              <c:strCache>
                <c:ptCount val="1"/>
                <c:pt idx="0">
                  <c:v>Year</c:v>
                </c:pt>
              </c:strCache>
            </c:strRef>
          </c:tx>
          <c:invertIfNegative val="0"/>
          <c:cat>
            <c:numRef>
              <c:f>'[E502_18 (2).xlsx]Treatment Means'!$G$6:$G$52</c:f>
              <c:numCache>
                <c:formatCode>General</c:formatCode>
                <c:ptCount val="47"/>
                <c:pt idx="0">
                  <c:v>1971</c:v>
                </c:pt>
                <c:pt idx="1">
                  <c:v>1972</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pt idx="35">
                  <c:v>2007</c:v>
                </c:pt>
                <c:pt idx="36">
                  <c:v>2008</c:v>
                </c:pt>
                <c:pt idx="37">
                  <c:v>2009</c:v>
                </c:pt>
                <c:pt idx="38">
                  <c:v>2010</c:v>
                </c:pt>
                <c:pt idx="39">
                  <c:v>2011</c:v>
                </c:pt>
                <c:pt idx="40">
                  <c:v>2012</c:v>
                </c:pt>
                <c:pt idx="41">
                  <c:v>2013</c:v>
                </c:pt>
                <c:pt idx="42">
                  <c:v>2014</c:v>
                </c:pt>
                <c:pt idx="43">
                  <c:v>2015</c:v>
                </c:pt>
                <c:pt idx="44">
                  <c:v>2016</c:v>
                </c:pt>
                <c:pt idx="45">
                  <c:v>2017</c:v>
                </c:pt>
                <c:pt idx="46">
                  <c:v>2018</c:v>
                </c:pt>
              </c:numCache>
            </c:numRef>
          </c:cat>
          <c:val>
            <c:numRef>
              <c:f>'[E502_18 (2).xlsx]Treatment Means'!$S$6:$S$52</c:f>
              <c:numCache>
                <c:formatCode>General</c:formatCode>
                <c:ptCount val="47"/>
                <c:pt idx="0">
                  <c:v>37.424999999999997</c:v>
                </c:pt>
                <c:pt idx="1">
                  <c:v>21.84</c:v>
                </c:pt>
                <c:pt idx="2">
                  <c:v>27.79975</c:v>
                </c:pt>
                <c:pt idx="3">
                  <c:v>50.547750000000001</c:v>
                </c:pt>
                <c:pt idx="4">
                  <c:v>46.736249999999998</c:v>
                </c:pt>
                <c:pt idx="5">
                  <c:v>28.828250000000001</c:v>
                </c:pt>
                <c:pt idx="6">
                  <c:v>38.568750000000001</c:v>
                </c:pt>
                <c:pt idx="7">
                  <c:v>39.582500000000003</c:v>
                </c:pt>
                <c:pt idx="8">
                  <c:v>55.297499999999999</c:v>
                </c:pt>
                <c:pt idx="9">
                  <c:v>38.782499999999999</c:v>
                </c:pt>
                <c:pt idx="10">
                  <c:v>27.8</c:v>
                </c:pt>
                <c:pt idx="11">
                  <c:v>37.417499999999997</c:v>
                </c:pt>
                <c:pt idx="12">
                  <c:v>40.35</c:v>
                </c:pt>
                <c:pt idx="13">
                  <c:v>30.22</c:v>
                </c:pt>
                <c:pt idx="14">
                  <c:v>46.01</c:v>
                </c:pt>
                <c:pt idx="15">
                  <c:v>41.502499999999998</c:v>
                </c:pt>
                <c:pt idx="16">
                  <c:v>63.16</c:v>
                </c:pt>
                <c:pt idx="17">
                  <c:v>40.322499999999998</c:v>
                </c:pt>
                <c:pt idx="18">
                  <c:v>43.862499999999997</c:v>
                </c:pt>
                <c:pt idx="19">
                  <c:v>29.49</c:v>
                </c:pt>
                <c:pt idx="20">
                  <c:v>38.747225</c:v>
                </c:pt>
                <c:pt idx="21">
                  <c:v>36.318150000000003</c:v>
                </c:pt>
                <c:pt idx="22">
                  <c:v>45.314500000000002</c:v>
                </c:pt>
                <c:pt idx="23">
                  <c:v>45.956331800000001</c:v>
                </c:pt>
                <c:pt idx="24">
                  <c:v>38.762908000000003</c:v>
                </c:pt>
                <c:pt idx="25">
                  <c:v>53.167639800000003</c:v>
                </c:pt>
                <c:pt idx="26">
                  <c:v>56.251839099999998</c:v>
                </c:pt>
                <c:pt idx="27">
                  <c:v>54.026965199999999</c:v>
                </c:pt>
                <c:pt idx="28">
                  <c:v>39.396862200000001</c:v>
                </c:pt>
                <c:pt idx="29">
                  <c:v>21.164360899999998</c:v>
                </c:pt>
                <c:pt idx="30">
                  <c:v>43.915607199999997</c:v>
                </c:pt>
                <c:pt idx="31">
                  <c:v>88.329077699999999</c:v>
                </c:pt>
                <c:pt idx="32">
                  <c:v>60.7</c:v>
                </c:pt>
                <c:pt idx="33">
                  <c:v>42.7795463</c:v>
                </c:pt>
                <c:pt idx="34">
                  <c:v>40.700000000000003</c:v>
                </c:pt>
                <c:pt idx="35">
                  <c:v>50.3</c:v>
                </c:pt>
                <c:pt idx="36">
                  <c:v>88.32</c:v>
                </c:pt>
                <c:pt idx="37">
                  <c:v>73.034999999999997</c:v>
                </c:pt>
                <c:pt idx="38">
                  <c:v>31.32</c:v>
                </c:pt>
                <c:pt idx="39">
                  <c:v>44.69</c:v>
                </c:pt>
                <c:pt idx="40">
                  <c:v>61.22</c:v>
                </c:pt>
                <c:pt idx="41">
                  <c:v>39.9</c:v>
                </c:pt>
                <c:pt idx="42">
                  <c:v>28.23</c:v>
                </c:pt>
                <c:pt idx="43">
                  <c:v>36.94</c:v>
                </c:pt>
                <c:pt idx="44">
                  <c:v>78.819999999999993</c:v>
                </c:pt>
                <c:pt idx="45">
                  <c:v>79.709999999999994</c:v>
                </c:pt>
                <c:pt idx="46">
                  <c:v>30.97</c:v>
                </c:pt>
              </c:numCache>
            </c:numRef>
          </c:val>
          <c:extLst>
            <c:ext xmlns:c16="http://schemas.microsoft.com/office/drawing/2014/chart" uri="{C3380CC4-5D6E-409C-BE32-E72D297353CC}">
              <c16:uniqueId val="{00000000-5074-4C65-8054-12A5EA0164C7}"/>
            </c:ext>
          </c:extLst>
        </c:ser>
        <c:dLbls>
          <c:showLegendKey val="0"/>
          <c:showVal val="0"/>
          <c:showCatName val="0"/>
          <c:showSerName val="0"/>
          <c:showPercent val="0"/>
          <c:showBubbleSize val="0"/>
        </c:dLbls>
        <c:gapWidth val="150"/>
        <c:axId val="265075088"/>
        <c:axId val="265075648"/>
      </c:barChart>
      <c:catAx>
        <c:axId val="265075088"/>
        <c:scaling>
          <c:orientation val="minMax"/>
        </c:scaling>
        <c:delete val="0"/>
        <c:axPos val="b"/>
        <c:numFmt formatCode="General" sourceLinked="1"/>
        <c:majorTickMark val="out"/>
        <c:minorTickMark val="none"/>
        <c:tickLblPos val="nextTo"/>
        <c:txPr>
          <a:bodyPr rot="-2700000" vert="horz"/>
          <a:lstStyle/>
          <a:p>
            <a:pPr>
              <a:defRPr sz="1000" b="0" i="0" u="none" strike="noStrike" baseline="0">
                <a:solidFill>
                  <a:srgbClr val="000000"/>
                </a:solidFill>
                <a:latin typeface="Calibri"/>
                <a:ea typeface="Calibri"/>
                <a:cs typeface="Calibri"/>
              </a:defRPr>
            </a:pPr>
            <a:endParaRPr lang="en-US"/>
          </a:p>
        </c:txPr>
        <c:crossAx val="265075648"/>
        <c:crosses val="autoZero"/>
        <c:auto val="1"/>
        <c:lblAlgn val="ctr"/>
        <c:lblOffset val="100"/>
        <c:tickLblSkip val="2"/>
        <c:tickMarkSkip val="1"/>
        <c:noMultiLvlLbl val="0"/>
      </c:catAx>
      <c:valAx>
        <c:axId val="265075648"/>
        <c:scaling>
          <c:orientation val="minMax"/>
          <c:max val="100"/>
          <c:min val="0"/>
        </c:scaling>
        <c:delete val="0"/>
        <c:axPos val="l"/>
        <c:title>
          <c:tx>
            <c:rich>
              <a:bodyPr/>
              <a:lstStyle/>
              <a:p>
                <a:pPr>
                  <a:defRPr sz="1000" b="1" i="0" u="none" strike="noStrike" baseline="0">
                    <a:solidFill>
                      <a:srgbClr val="000000"/>
                    </a:solidFill>
                    <a:latin typeface="Calibri"/>
                    <a:ea typeface="Calibri"/>
                    <a:cs typeface="Calibri"/>
                  </a:defRPr>
                </a:pPr>
                <a:r>
                  <a:rPr lang="en-US"/>
                  <a:t>Grain Yield, bu/ac</a:t>
                </a:r>
              </a:p>
            </c:rich>
          </c:tx>
          <c:layout>
            <c:manualLayout>
              <c:xMode val="edge"/>
              <c:yMode val="edge"/>
              <c:x val="2.5889984667758114E-2"/>
              <c:y val="0.2727279267756505"/>
            </c:manualLayout>
          </c:layout>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265075088"/>
        <c:crosses val="autoZero"/>
        <c:crossBetween val="between"/>
      </c:valAx>
      <c:spPr>
        <a:solidFill>
          <a:sysClr val="window" lastClr="FFFFFF">
            <a:lumMod val="85000"/>
          </a:sysClr>
        </a:solidFill>
      </c:spPr>
    </c:plotArea>
    <c:plotVisOnly val="1"/>
    <c:dispBlanksAs val="gap"/>
    <c:showDLblsOverMax val="0"/>
  </c:chart>
  <c:spPr>
    <a:noFill/>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0.13043</cdr:x>
      <cdr:y>0.07547</cdr:y>
    </cdr:from>
    <cdr:to>
      <cdr:x>0.82945</cdr:x>
      <cdr:y>0.36734</cdr:y>
    </cdr:to>
    <cdr:sp macro="" textlink="">
      <cdr:nvSpPr>
        <cdr:cNvPr id="3" name="Text Box 6"/>
        <cdr:cNvSpPr txBox="1">
          <a:spLocks xmlns:a="http://schemas.openxmlformats.org/drawingml/2006/main" noChangeArrowheads="1"/>
        </cdr:cNvSpPr>
      </cdr:nvSpPr>
      <cdr:spPr bwMode="auto">
        <a:xfrm xmlns:a="http://schemas.openxmlformats.org/drawingml/2006/main">
          <a:off x="1143000" y="304800"/>
          <a:ext cx="6125512" cy="117874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marL="0" marR="0" indent="0" algn="l" defTabSz="914400" rtl="0" eaLnBrk="1" fontAlgn="auto" latinLnBrk="0" hangingPunct="1">
            <a:lnSpc>
              <a:spcPct val="100000"/>
            </a:lnSpc>
            <a:spcBef>
              <a:spcPts val="0"/>
            </a:spcBef>
            <a:spcAft>
              <a:spcPts val="0"/>
            </a:spcAft>
            <a:buClrTx/>
            <a:buSzTx/>
            <a:buFontTx/>
            <a:buNone/>
            <a:tabLst/>
            <a:defRPr sz="1000"/>
          </a:pPr>
          <a:r>
            <a:rPr lang="en-US" sz="1000" b="1" i="0" dirty="0">
              <a:latin typeface="Calibri"/>
            </a:rPr>
            <a:t>Exp. 502, 1971-2018</a:t>
          </a:r>
          <a:endParaRPr lang="en-US" dirty="0"/>
        </a:p>
        <a:p xmlns:a="http://schemas.openxmlformats.org/drawingml/2006/main">
          <a:pPr algn="l" rtl="0">
            <a:defRPr sz="1000"/>
          </a:pPr>
          <a:endParaRPr lang="en-US" sz="1000" b="0" i="0" strike="noStrike" dirty="0">
            <a:solidFill>
              <a:srgbClr val="000000"/>
            </a:solidFill>
            <a:latin typeface="Arial"/>
            <a:cs typeface="Arial"/>
          </a:endParaRPr>
        </a:p>
        <a:p xmlns:a="http://schemas.openxmlformats.org/drawingml/2006/main">
          <a:pPr algn="l" rtl="0">
            <a:defRPr sz="1000"/>
          </a:pPr>
          <a:endParaRPr lang="en-US" sz="1000" b="0" i="0" strike="noStrike" dirty="0">
            <a:solidFill>
              <a:srgbClr val="000000"/>
            </a:solidFill>
            <a:latin typeface="Arial"/>
            <a:cs typeface="Arial"/>
          </a:endParaRPr>
        </a:p>
        <a:p xmlns:a="http://schemas.openxmlformats.org/drawingml/2006/main">
          <a:pPr algn="l" rtl="0">
            <a:defRPr sz="1000"/>
          </a:pPr>
          <a:r>
            <a:rPr lang="en-US" sz="1000" b="0" i="0" strike="noStrike" dirty="0">
              <a:solidFill>
                <a:srgbClr val="000000"/>
              </a:solidFill>
              <a:latin typeface="Arial"/>
              <a:cs typeface="Arial"/>
            </a:rPr>
            <a:t>Optimum N Rate                            Max Yield</a:t>
          </a:r>
        </a:p>
        <a:p xmlns:a="http://schemas.openxmlformats.org/drawingml/2006/main">
          <a:pPr algn="l" rtl="0">
            <a:defRPr sz="1000"/>
          </a:pPr>
          <a:r>
            <a:rPr lang="en-US" sz="1000" b="0" i="0" strike="noStrike" dirty="0">
              <a:solidFill>
                <a:srgbClr val="000000"/>
              </a:solidFill>
              <a:latin typeface="Arial"/>
              <a:cs typeface="Arial"/>
            </a:rPr>
            <a:t>Avg. 51 </a:t>
          </a:r>
          <a:r>
            <a:rPr lang="en-US" sz="1000" b="0" i="0" strike="noStrike" dirty="0" err="1">
              <a:solidFill>
                <a:srgbClr val="000000"/>
              </a:solidFill>
              <a:latin typeface="Arial"/>
              <a:cs typeface="Arial"/>
            </a:rPr>
            <a:t>lb</a:t>
          </a:r>
          <a:r>
            <a:rPr lang="en-US" sz="1000" b="0" i="0" strike="noStrike" dirty="0">
              <a:solidFill>
                <a:srgbClr val="000000"/>
              </a:solidFill>
              <a:latin typeface="Arial"/>
              <a:cs typeface="Arial"/>
            </a:rPr>
            <a:t> N/ac  +/-  39                  Avg. 44 </a:t>
          </a:r>
          <a:r>
            <a:rPr lang="en-US" sz="1000" b="0" i="0" strike="noStrike" dirty="0" err="1">
              <a:solidFill>
                <a:srgbClr val="000000"/>
              </a:solidFill>
              <a:latin typeface="Arial"/>
              <a:cs typeface="Arial"/>
            </a:rPr>
            <a:t>bu</a:t>
          </a:r>
          <a:r>
            <a:rPr lang="en-US" sz="1000" b="0" i="0" strike="noStrike" dirty="0">
              <a:solidFill>
                <a:srgbClr val="000000"/>
              </a:solidFill>
              <a:latin typeface="Arial"/>
              <a:cs typeface="Arial"/>
            </a:rPr>
            <a:t>/ac +/- 15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2CD54C-9CA1-4193-AAC6-F74D86D081F0}" type="datetimeFigureOut">
              <a:rPr lang="en-US" smtClean="0"/>
              <a:t>10/9/2019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546AD7-4817-47F2-B6A0-6CDBC1A7A67A}" type="slidenum">
              <a:rPr lang="en-US" smtClean="0"/>
              <a:t>‹#›</a:t>
            </a:fld>
            <a:endParaRPr lang="en-US"/>
          </a:p>
        </p:txBody>
      </p:sp>
    </p:spTree>
    <p:extLst>
      <p:ext uri="{BB962C8B-B14F-4D97-AF65-F5344CB8AC3E}">
        <p14:creationId xmlns:p14="http://schemas.microsoft.com/office/powerpoint/2010/main" val="2891684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B2B11A6F-9D35-4910-9D10-0310C752E97C}" type="slidenum">
              <a:rPr lang="en-US" altLang="en-US" sz="1200" smtClean="0"/>
              <a:pPr/>
              <a:t>1</a:t>
            </a:fld>
            <a:endParaRPr lang="en-US" altLang="en-US"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2C2228CE-2FDB-4F95-A166-14A53FDC0E13}" type="slidenum">
              <a:rPr lang="en-US" altLang="en-US" sz="1200" smtClean="0"/>
              <a:pPr/>
              <a:t>11</a:t>
            </a:fld>
            <a:endParaRPr lang="en-US" altLang="en-US"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140C1B26-D293-4B00-BAEA-E6C45D4471CA}" type="slidenum">
              <a:rPr lang="en-US" altLang="en-US" sz="1200" smtClean="0"/>
              <a:pPr/>
              <a:t>12</a:t>
            </a:fld>
            <a:endParaRPr lang="en-US" altLang="en-US" sz="12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C1432FD0-D520-4469-A7B5-5280C4C4B054}" type="slidenum">
              <a:rPr lang="en-US" altLang="en-US" sz="1200" smtClean="0"/>
              <a:pPr/>
              <a:t>13</a:t>
            </a:fld>
            <a:endParaRPr lang="en-US" altLang="en-US" sz="12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C165EBD0-057C-435D-909A-9782E782C94E}" type="slidenum">
              <a:rPr lang="en-US" altLang="en-US" sz="1200" smtClean="0"/>
              <a:pPr/>
              <a:t>14</a:t>
            </a:fld>
            <a:endParaRPr lang="en-US" altLang="en-US" sz="12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02C9FC52-290E-4711-A869-FC5346920473}" type="slidenum">
              <a:rPr lang="en-US" altLang="en-US" sz="1200" smtClean="0"/>
              <a:pPr/>
              <a:t>15</a:t>
            </a:fld>
            <a:endParaRPr lang="en-US" altLang="en-US" sz="12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8EEA70E0-9660-455E-89D8-BE95DA900A41}" type="slidenum">
              <a:rPr lang="en-US" altLang="en-US" sz="1200" smtClean="0"/>
              <a:pPr/>
              <a:t>16</a:t>
            </a:fld>
            <a:endParaRPr lang="en-US" altLang="en-US" sz="12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7C596D7B-F6D4-4ACC-BEB8-0275356E405E}" type="slidenum">
              <a:rPr lang="en-US" altLang="en-US" sz="1200" smtClean="0"/>
              <a:pPr/>
              <a:t>17</a:t>
            </a:fld>
            <a:endParaRPr lang="en-US" altLang="en-US" sz="12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9A0C4D87-FE53-4970-9177-EB5688B1E959}" type="slidenum">
              <a:rPr lang="en-US" altLang="en-US" sz="1200" smtClean="0"/>
              <a:pPr/>
              <a:t>18</a:t>
            </a:fld>
            <a:endParaRPr lang="en-US" altLang="en-US" sz="120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1CA5E8C7-DDCC-44CF-9419-AE2C7B720945}" type="slidenum">
              <a:rPr lang="en-US" altLang="en-US" sz="1200" smtClean="0"/>
              <a:pPr/>
              <a:t>19</a:t>
            </a:fld>
            <a:endParaRPr lang="en-US" altLang="en-US"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6F1B22D8-F62E-450B-A6A7-2DFA697A5C7E}" type="slidenum">
              <a:rPr lang="en-US" altLang="en-US" sz="1200" smtClean="0"/>
              <a:pPr/>
              <a:t>21</a:t>
            </a:fld>
            <a:endParaRPr lang="en-US" alt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014B6BB5-C180-4C2D-9D92-E6FFDB4DD096}" type="slidenum">
              <a:rPr lang="en-US" altLang="en-US" sz="1200" smtClean="0"/>
              <a:pPr/>
              <a:t>3</a:t>
            </a:fld>
            <a:endParaRPr lang="en-US" altLang="en-US" sz="12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8DF640D9-BAAF-427C-8F78-93F804325307}" type="slidenum">
              <a:rPr lang="en-US" altLang="en-US" sz="1200" smtClean="0"/>
              <a:pPr/>
              <a:t>22</a:t>
            </a:fld>
            <a:endParaRPr lang="en-US" altLang="en-US" sz="120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50E0D1DB-0BFE-483F-B635-B4B48CC5F0B2}" type="slidenum">
              <a:rPr lang="en-US" altLang="en-US" sz="1200" smtClean="0"/>
              <a:pPr/>
              <a:t>26</a:t>
            </a:fld>
            <a:endParaRPr lang="en-US" altLang="en-US" sz="120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B36FE585-0824-46B3-8172-B462F663EA7F}" type="slidenum">
              <a:rPr lang="en-US" altLang="en-US" sz="1200" smtClean="0"/>
              <a:pPr/>
              <a:t>27</a:t>
            </a:fld>
            <a:endParaRPr lang="en-US" altLang="en-US" sz="120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71168598-3C4B-4548-9D30-8DFFEC42DB23}" type="slidenum">
              <a:rPr lang="en-US" altLang="en-US" sz="1200" smtClean="0"/>
              <a:pPr/>
              <a:t>28</a:t>
            </a:fld>
            <a:endParaRPr lang="en-US" altLang="en-US" sz="120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D05CC103-8F61-4F58-8575-1B89BE4E68A7}" type="slidenum">
              <a:rPr lang="en-US" altLang="en-US" sz="1200" smtClean="0"/>
              <a:pPr/>
              <a:t>29</a:t>
            </a:fld>
            <a:endParaRPr lang="en-US" altLang="en-US" sz="120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34DD7680-E29F-4F17-88D2-78ACEFD4BB72}" type="slidenum">
              <a:rPr lang="en-US" altLang="en-US" sz="1200" smtClean="0"/>
              <a:pPr/>
              <a:t>30</a:t>
            </a:fld>
            <a:endParaRPr lang="en-US" altLang="en-US" sz="120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939778FE-E4D3-46E9-8043-2C2E5C60C70F}" type="slidenum">
              <a:rPr lang="en-US" altLang="en-US" sz="1200" smtClean="0"/>
              <a:pPr/>
              <a:t>31</a:t>
            </a:fld>
            <a:endParaRPr lang="en-US" altLang="en-US" sz="120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3F29C705-D2A7-4872-9A63-F9C0BE685EDB}" type="slidenum">
              <a:rPr lang="en-US" altLang="en-US" sz="1200" smtClean="0"/>
              <a:pPr/>
              <a:t>32</a:t>
            </a:fld>
            <a:endParaRPr lang="en-US" altLang="en-US" sz="120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EEDFA35D-40E6-47BE-A797-0E5B1DBE7BD3}" type="slidenum">
              <a:rPr lang="en-US" altLang="en-US" sz="1200" smtClean="0"/>
              <a:pPr/>
              <a:t>33</a:t>
            </a:fld>
            <a:endParaRPr lang="en-US" altLang="en-US" sz="120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76C484E0-2F9B-4C9D-AF33-D9765D80CE8D}" type="slidenum">
              <a:rPr lang="en-US" altLang="en-US" sz="1200" smtClean="0"/>
              <a:pPr/>
              <a:t>34</a:t>
            </a:fld>
            <a:endParaRPr lang="en-US" alt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2FBF8C15-7807-478D-BE5D-DB090C66462B}" type="slidenum">
              <a:rPr lang="en-US" altLang="en-US" sz="1200" smtClean="0"/>
              <a:pPr/>
              <a:t>4</a:t>
            </a:fld>
            <a:endParaRPr lang="en-US" altLang="en-US" sz="120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EA02FE48-7C41-436F-A60A-F98239A8BA8F}" type="slidenum">
              <a:rPr lang="en-US" altLang="en-US" sz="1200" smtClean="0"/>
              <a:pPr/>
              <a:t>35</a:t>
            </a:fld>
            <a:endParaRPr lang="en-US" altLang="en-US" sz="120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534BA4EB-9B8B-468F-87BC-E02DD6F9D804}" type="slidenum">
              <a:rPr lang="en-US" altLang="en-US" sz="1200" smtClean="0"/>
              <a:pPr/>
              <a:t>37</a:t>
            </a:fld>
            <a:endParaRPr lang="en-US" altLang="en-US" sz="120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562D02A4-CFDD-4CD1-B917-CC774601A061}" type="slidenum">
              <a:rPr lang="en-US" altLang="en-US" sz="1200" smtClean="0"/>
              <a:pPr/>
              <a:t>38</a:t>
            </a:fld>
            <a:endParaRPr lang="en-US" altLang="en-US" sz="120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CC80431F-C877-4DA1-AA5A-735A8D38B561}" type="slidenum">
              <a:rPr lang="en-US" altLang="en-US" sz="1200" smtClean="0"/>
              <a:pPr/>
              <a:t>39</a:t>
            </a:fld>
            <a:endParaRPr lang="en-US" altLang="en-US" sz="120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D58C1DC7-87E7-4B22-AED3-91E363A7B46D}" type="slidenum">
              <a:rPr lang="en-US" altLang="en-US" sz="1200" smtClean="0"/>
              <a:pPr/>
              <a:t>40</a:t>
            </a:fld>
            <a:endParaRPr lang="en-US" altLang="en-US" sz="120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F616024B-B5C7-4F5B-83B8-930608F89763}" type="slidenum">
              <a:rPr lang="en-US" altLang="en-US" sz="1200" smtClean="0"/>
              <a:pPr/>
              <a:t>41</a:t>
            </a:fld>
            <a:endParaRPr lang="en-US" altLang="en-US" sz="120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E090DD4D-3612-420E-B7FD-82AE5E6588C5}" type="slidenum">
              <a:rPr lang="en-US" altLang="en-US" sz="1200" smtClean="0"/>
              <a:pPr/>
              <a:t>42</a:t>
            </a:fld>
            <a:endParaRPr lang="en-US" altLang="en-US" sz="120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546AD7-4817-47F2-B6A0-6CDBC1A7A67A}" type="slidenum">
              <a:rPr lang="en-US" smtClean="0"/>
              <a:t>43</a:t>
            </a:fld>
            <a:endParaRPr lang="en-US"/>
          </a:p>
        </p:txBody>
      </p:sp>
    </p:spTree>
    <p:extLst>
      <p:ext uri="{BB962C8B-B14F-4D97-AF65-F5344CB8AC3E}">
        <p14:creationId xmlns:p14="http://schemas.microsoft.com/office/powerpoint/2010/main" val="34910612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7C6A4B9-AC50-4D22-8B89-499C299CD3A3}" type="slidenum">
              <a:rPr lang="en-US" smtClean="0"/>
              <a:pPr/>
              <a:t>57</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4E531A-9215-4A2C-8725-77CE100AECD0}" type="slidenum">
              <a:rPr lang="en-US" smtClean="0"/>
              <a:pPr/>
              <a:t>61</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CB72EC7B-56E6-4FD8-A09D-2882A0EEED7B}" type="slidenum">
              <a:rPr lang="en-US" altLang="en-US" sz="1200" smtClean="0"/>
              <a:pPr/>
              <a:t>5</a:t>
            </a:fld>
            <a:endParaRPr lang="en-US" altLang="en-US" sz="120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344401C-195E-478D-AA06-56CA75C0C20B}" type="slidenum">
              <a:rPr lang="en-US" smtClean="0"/>
              <a:pPr/>
              <a:t>63</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FF5C59-848A-46B2-B367-936ABD4F7F93}" type="slidenum">
              <a:rPr lang="en-US" smtClean="0"/>
              <a:pPr/>
              <a:t>64</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57E1C8-04AF-4686-89D1-F2398D190628}" type="slidenum">
              <a:rPr lang="en-US" smtClean="0"/>
              <a:pPr/>
              <a:t>65</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0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D9E4CE9-27C5-4203-8A80-CAF7454ED23C}" type="slidenum">
              <a:rPr lang="en-US" smtClean="0"/>
              <a:pPr/>
              <a:t>66</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1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C0E6F5-B0FE-4CD6-AB1B-EDB4F21B63CD}" type="slidenum">
              <a:rPr lang="en-US" smtClean="0"/>
              <a:pPr/>
              <a:t>67</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6DD867-C0CD-41EC-A497-3139EA8BC66F}" type="slidenum">
              <a:rPr lang="en-US" smtClean="0"/>
              <a:pPr/>
              <a:t>68</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C75ED3-BA42-49F9-AB08-10F6642D509F}" type="slidenum">
              <a:rPr lang="en-US" smtClean="0"/>
              <a:pPr/>
              <a:t>69</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99704F1-27D4-4B44-B85D-E9F52D3C00A2}" type="slidenum">
              <a:rPr lang="en-US" smtClean="0"/>
              <a:pPr/>
              <a:t>70</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6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DAC376A-FD72-4F7F-A8D3-B2ED08D6EA6E}" type="slidenum">
              <a:rPr lang="en-US" smtClean="0"/>
              <a:pPr/>
              <a:t>71</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033E6A-C16C-40FD-B749-BE4E39F36D7A}" type="slidenum">
              <a:rPr lang="en-US" smtClean="0"/>
              <a:pPr/>
              <a:t>72</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4D1F1233-BA14-41DA-A6B6-CC197042187D}" type="slidenum">
              <a:rPr lang="en-US" altLang="en-US" sz="1200" smtClean="0"/>
              <a:pPr/>
              <a:t>6</a:t>
            </a:fld>
            <a:endParaRPr lang="en-US" altLang="en-US" sz="120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6E1D84-DAD4-4FB5-8378-5BF87B636098}" type="slidenum">
              <a:rPr lang="en-US" smtClean="0"/>
              <a:pPr/>
              <a:t>73</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C07916-13B8-41B2-8B6A-3871E788FB4A}" type="slidenum">
              <a:rPr lang="en-US" smtClean="0"/>
              <a:pPr/>
              <a:t>74</a:t>
            </a:fld>
            <a:endParaRPr lang="en-US"/>
          </a:p>
        </p:txBody>
      </p:sp>
    </p:spTree>
    <p:extLst>
      <p:ext uri="{BB962C8B-B14F-4D97-AF65-F5344CB8AC3E}">
        <p14:creationId xmlns:p14="http://schemas.microsoft.com/office/powerpoint/2010/main" val="28943499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7A28A1-D90F-4B98-9D19-160550FEFA7A}" type="slidenum">
              <a:rPr lang="en-US" smtClean="0"/>
              <a:pPr/>
              <a:t>75</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89D75A1-EB3D-479B-A95D-F2F108B9EF9C}" type="slidenum">
              <a:rPr lang="en-US" smtClean="0"/>
              <a:pPr/>
              <a:t>76</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C07916-13B8-41B2-8B6A-3871E788FB4A}" type="slidenum">
              <a:rPr lang="en-US" smtClean="0"/>
              <a:pPr/>
              <a:t>77</a:t>
            </a:fld>
            <a:endParaRPr lang="en-US"/>
          </a:p>
        </p:txBody>
      </p:sp>
    </p:spTree>
    <p:extLst>
      <p:ext uri="{BB962C8B-B14F-4D97-AF65-F5344CB8AC3E}">
        <p14:creationId xmlns:p14="http://schemas.microsoft.com/office/powerpoint/2010/main" val="26898492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004756-14C5-4923-873D-92A21BD685B7}" type="slidenum">
              <a:rPr lang="en-US" smtClean="0"/>
              <a:pPr/>
              <a:t>78</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C07916-13B8-41B2-8B6A-3871E788FB4A}" type="slidenum">
              <a:rPr lang="en-US" smtClean="0"/>
              <a:pPr/>
              <a:t>79</a:t>
            </a:fld>
            <a:endParaRPr lang="en-US"/>
          </a:p>
        </p:txBody>
      </p:sp>
    </p:spTree>
    <p:extLst>
      <p:ext uri="{BB962C8B-B14F-4D97-AF65-F5344CB8AC3E}">
        <p14:creationId xmlns:p14="http://schemas.microsoft.com/office/powerpoint/2010/main" val="31913954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004756-14C5-4923-873D-92A21BD685B7}" type="slidenum">
              <a:rPr lang="en-US" smtClean="0"/>
              <a:pPr/>
              <a:t>80</a:t>
            </a:fld>
            <a:endParaRPr lang="en-US" smtClean="0"/>
          </a:p>
        </p:txBody>
      </p:sp>
    </p:spTree>
    <p:extLst>
      <p:ext uri="{BB962C8B-B14F-4D97-AF65-F5344CB8AC3E}">
        <p14:creationId xmlns:p14="http://schemas.microsoft.com/office/powerpoint/2010/main" val="1441639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C07916-13B8-41B2-8B6A-3871E788FB4A}" type="slidenum">
              <a:rPr lang="en-US" smtClean="0"/>
              <a:pPr/>
              <a:t>81</a:t>
            </a:fld>
            <a:endParaRPr lang="en-US"/>
          </a:p>
        </p:txBody>
      </p:sp>
    </p:spTree>
    <p:extLst>
      <p:ext uri="{BB962C8B-B14F-4D97-AF65-F5344CB8AC3E}">
        <p14:creationId xmlns:p14="http://schemas.microsoft.com/office/powerpoint/2010/main" val="11247250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C07916-13B8-41B2-8B6A-3871E788FB4A}" type="slidenum">
              <a:rPr lang="en-US" smtClean="0"/>
              <a:pPr/>
              <a:t>82</a:t>
            </a:fld>
            <a:endParaRPr lang="en-US"/>
          </a:p>
        </p:txBody>
      </p:sp>
    </p:spTree>
    <p:extLst>
      <p:ext uri="{BB962C8B-B14F-4D97-AF65-F5344CB8AC3E}">
        <p14:creationId xmlns:p14="http://schemas.microsoft.com/office/powerpoint/2010/main" val="1116634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7C6A4B9-AC50-4D22-8B89-499C299CD3A3}" type="slidenum">
              <a:rPr lang="en-US" smtClean="0"/>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C07916-13B8-41B2-8B6A-3871E788FB4A}" type="slidenum">
              <a:rPr lang="en-US" smtClean="0"/>
              <a:pPr/>
              <a:t>83</a:t>
            </a:fld>
            <a:endParaRPr lang="en-US"/>
          </a:p>
        </p:txBody>
      </p:sp>
    </p:spTree>
    <p:extLst>
      <p:ext uri="{BB962C8B-B14F-4D97-AF65-F5344CB8AC3E}">
        <p14:creationId xmlns:p14="http://schemas.microsoft.com/office/powerpoint/2010/main" val="34443927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C07916-13B8-41B2-8B6A-3871E788FB4A}" type="slidenum">
              <a:rPr lang="en-US" smtClean="0"/>
              <a:pPr/>
              <a:t>84</a:t>
            </a:fld>
            <a:endParaRPr lang="en-US"/>
          </a:p>
        </p:txBody>
      </p:sp>
    </p:spTree>
    <p:extLst>
      <p:ext uri="{BB962C8B-B14F-4D97-AF65-F5344CB8AC3E}">
        <p14:creationId xmlns:p14="http://schemas.microsoft.com/office/powerpoint/2010/main" val="40785249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C07916-13B8-41B2-8B6A-3871E788FB4A}" type="slidenum">
              <a:rPr lang="en-US" smtClean="0"/>
              <a:pPr/>
              <a:t>85</a:t>
            </a:fld>
            <a:endParaRPr lang="en-US"/>
          </a:p>
        </p:txBody>
      </p:sp>
    </p:spTree>
    <p:extLst>
      <p:ext uri="{BB962C8B-B14F-4D97-AF65-F5344CB8AC3E}">
        <p14:creationId xmlns:p14="http://schemas.microsoft.com/office/powerpoint/2010/main" val="8675072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C07916-13B8-41B2-8B6A-3871E788FB4A}" type="slidenum">
              <a:rPr lang="en-US" smtClean="0"/>
              <a:pPr/>
              <a:t>86</a:t>
            </a:fld>
            <a:endParaRPr lang="en-US"/>
          </a:p>
        </p:txBody>
      </p:sp>
    </p:spTree>
    <p:extLst>
      <p:ext uri="{BB962C8B-B14F-4D97-AF65-F5344CB8AC3E}">
        <p14:creationId xmlns:p14="http://schemas.microsoft.com/office/powerpoint/2010/main" val="12039856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4C0E1487-5235-44D3-93DD-AC551F19DA3B}" type="slidenum">
              <a:rPr lang="en-US" smtClean="0"/>
              <a:pPr/>
              <a:t>88</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21124A1-191B-4517-9B82-27EC2455F6E6}" type="slidenum">
              <a:rPr lang="en-US" smtClean="0"/>
              <a:pPr/>
              <a:t>89</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71A80A-831B-41EE-94A9-B1448ACB7B41}" type="slidenum">
              <a:rPr lang="en-US" altLang="en-US"/>
              <a:pPr/>
              <a:t>103</a:t>
            </a:fld>
            <a:endParaRPr lang="en-US" alt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5D9E36-BEFF-4A10-BA29-AD05AC74B84A}" type="slidenum">
              <a:rPr lang="en-US" altLang="en-US"/>
              <a:pPr/>
              <a:t>104</a:t>
            </a:fld>
            <a:endParaRPr lang="en-US" alt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xfrm>
            <a:off x="914400" y="4343400"/>
            <a:ext cx="5029200" cy="4114800"/>
          </a:xfrm>
        </p:spPr>
        <p:txBody>
          <a:bodyPr/>
          <a:lstStyle/>
          <a:p>
            <a:r>
              <a:rPr lang="en-US" altLang="en-US"/>
              <a:t>Clarifying the standard GreenSeeker commercial nitrogen recommendation.</a:t>
            </a:r>
          </a:p>
          <a:p>
            <a:endParaRPr lang="en-US" altLang="en-US"/>
          </a:p>
          <a:p>
            <a:r>
              <a:rPr lang="en-US" altLang="en-US"/>
              <a:t>NRS makes good sense even without GreenSeeker</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B6CA02-9E49-484B-9B93-4373CFC8CC23}" type="slidenum">
              <a:rPr lang="en-US" altLang="en-US"/>
              <a:pPr/>
              <a:t>105</a:t>
            </a:fld>
            <a:endParaRPr lang="en-US" alt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7C6A4B9-AC50-4D22-8B89-499C299CD3A3}"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F731BC97-6714-40EE-AAE0-0123BAE1F4C1}" type="slidenum">
              <a:rPr lang="en-US" altLang="en-US" sz="1200" smtClean="0"/>
              <a:pPr/>
              <a:t>9</a:t>
            </a:fld>
            <a:endParaRPr lang="en-US" altLang="en-US" sz="12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fld id="{0A5EB5EB-3062-41C8-AA8C-76379AD22A83}" type="slidenum">
              <a:rPr lang="en-US" altLang="en-US" sz="1200" smtClean="0"/>
              <a:pPr/>
              <a:t>10</a:t>
            </a:fld>
            <a:endParaRPr lang="en-US" altLang="en-US"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9E16575-C156-4829-B4E2-CEE4D4DD7784}" type="datetimeFigureOut">
              <a:rPr lang="en-US" smtClean="0"/>
              <a:t>10/9/2019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EB822-6B46-4710-8A8F-B7748939D11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E16575-C156-4829-B4E2-CEE4D4DD7784}" type="datetimeFigureOut">
              <a:rPr lang="en-US" smtClean="0"/>
              <a:t>10/9/2019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EB822-6B46-4710-8A8F-B7748939D11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E16575-C156-4829-B4E2-CEE4D4DD7784}" type="datetimeFigureOut">
              <a:rPr lang="en-US" smtClean="0"/>
              <a:t>10/9/2019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EB822-6B46-4710-8A8F-B7748939D11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7837ED4F-F4C5-4654-8425-501419F3156E}" type="slidenum">
              <a:rPr lang="en-US" altLang="en-US"/>
              <a:pPr/>
              <a:t>‹#›</a:t>
            </a:fld>
            <a:endParaRPr lang="en-US" altLang="en-US"/>
          </a:p>
        </p:txBody>
      </p:sp>
    </p:spTree>
    <p:extLst>
      <p:ext uri="{BB962C8B-B14F-4D97-AF65-F5344CB8AC3E}">
        <p14:creationId xmlns:p14="http://schemas.microsoft.com/office/powerpoint/2010/main" val="2944324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E16575-C156-4829-B4E2-CEE4D4DD7784}" type="datetimeFigureOut">
              <a:rPr lang="en-US" smtClean="0"/>
              <a:t>10/9/2019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EB822-6B46-4710-8A8F-B7748939D11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E16575-C156-4829-B4E2-CEE4D4DD7784}" type="datetimeFigureOut">
              <a:rPr lang="en-US" smtClean="0"/>
              <a:t>10/9/2019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EB822-6B46-4710-8A8F-B7748939D11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9E16575-C156-4829-B4E2-CEE4D4DD7784}" type="datetimeFigureOut">
              <a:rPr lang="en-US" smtClean="0"/>
              <a:t>10/9/2019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AEB822-6B46-4710-8A8F-B7748939D11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E16575-C156-4829-B4E2-CEE4D4DD7784}" type="datetimeFigureOut">
              <a:rPr lang="en-US" smtClean="0"/>
              <a:t>10/9/2019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AEB822-6B46-4710-8A8F-B7748939D11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E16575-C156-4829-B4E2-CEE4D4DD7784}" type="datetimeFigureOut">
              <a:rPr lang="en-US" smtClean="0"/>
              <a:t>10/9/2019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AEB822-6B46-4710-8A8F-B7748939D11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E16575-C156-4829-B4E2-CEE4D4DD7784}" type="datetimeFigureOut">
              <a:rPr lang="en-US" smtClean="0"/>
              <a:t>10/9/2019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AEB822-6B46-4710-8A8F-B7748939D11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E16575-C156-4829-B4E2-CEE4D4DD7784}" type="datetimeFigureOut">
              <a:rPr lang="en-US" smtClean="0"/>
              <a:t>10/9/2019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AEB822-6B46-4710-8A8F-B7748939D11F}"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89E16575-C156-4829-B4E2-CEE4D4DD7784}" type="datetimeFigureOut">
              <a:rPr lang="en-US" smtClean="0"/>
              <a:t>10/9/2019</a:t>
            </a:fld>
            <a:endParaRPr lang="en-US"/>
          </a:p>
        </p:txBody>
      </p:sp>
      <p:sp>
        <p:nvSpPr>
          <p:cNvPr id="9" name="Slide Number Placeholder 8"/>
          <p:cNvSpPr>
            <a:spLocks noGrp="1"/>
          </p:cNvSpPr>
          <p:nvPr>
            <p:ph type="sldNum" sz="quarter" idx="11"/>
          </p:nvPr>
        </p:nvSpPr>
        <p:spPr/>
        <p:txBody>
          <a:bodyPr/>
          <a:lstStyle/>
          <a:p>
            <a:fld id="{2FAEB822-6B46-4710-8A8F-B7748939D11F}"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2FAEB822-6B46-4710-8A8F-B7748939D11F}"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89E16575-C156-4829-B4E2-CEE4D4DD7784}" type="datetimeFigureOut">
              <a:rPr lang="en-US" smtClean="0"/>
              <a:t>10/9/2019</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10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10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image" Target="../media/image77.jpeg"/><Relationship Id="rId4" Type="http://schemas.openxmlformats.org/officeDocument/2006/relationships/image" Target="../media/image76.jpeg"/></Relationships>
</file>

<file path=ppt/slides/_rels/slide10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10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10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jpeg"/></Relationships>
</file>

<file path=ppt/slides/_rels/slide1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blu-jet.com/blujet/prodridgetill.htm"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images.google.com/images?hl=en&amp;lr=&amp;q=anhydrous+applicator"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5.wm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www.hiwtc.com/photo/products/1/00/84/8450.jpg" TargetMode="External"/><Relationship Id="rId7" Type="http://schemas.openxmlformats.org/officeDocument/2006/relationships/image" Target="../media/image42.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9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9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9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447800"/>
            <a:ext cx="7543800" cy="2593975"/>
          </a:xfrm>
        </p:spPr>
        <p:txBody>
          <a:bodyPr/>
          <a:lstStyle/>
          <a:p>
            <a:pPr eaLnBrk="1" hangingPunct="1">
              <a:defRPr/>
            </a:pPr>
            <a:r>
              <a:rPr lang="en-US" dirty="0" smtClean="0"/>
              <a:t>Chapter 5</a:t>
            </a:r>
            <a:br>
              <a:rPr lang="en-US" dirty="0" smtClean="0"/>
            </a:br>
            <a:endParaRPr lang="en-US" dirty="0" smtClean="0"/>
          </a:p>
        </p:txBody>
      </p:sp>
      <p:sp>
        <p:nvSpPr>
          <p:cNvPr id="2051" name="Rectangle 3"/>
          <p:cNvSpPr>
            <a:spLocks noGrp="1" noChangeArrowheads="1"/>
          </p:cNvSpPr>
          <p:nvPr>
            <p:ph type="subTitle" idx="1"/>
          </p:nvPr>
        </p:nvSpPr>
        <p:spPr>
          <a:xfrm>
            <a:off x="1371600" y="3203575"/>
            <a:ext cx="6400800" cy="606425"/>
          </a:xfrm>
        </p:spPr>
        <p:txBody>
          <a:bodyPr/>
          <a:lstStyle/>
          <a:p>
            <a:pPr eaLnBrk="1" hangingPunct="1">
              <a:defRPr/>
            </a:pPr>
            <a:r>
              <a:rPr lang="en-US" b="1" dirty="0" smtClean="0"/>
              <a:t>SOIL AND FERTILIZER N</a:t>
            </a:r>
            <a:endParaRPr lang="en-US" sz="2800" b="1" dirty="0" smtClean="0"/>
          </a:p>
        </p:txBody>
      </p:sp>
    </p:spTree>
    <p:extLst>
      <p:ext uri="{BB962C8B-B14F-4D97-AF65-F5344CB8AC3E}">
        <p14:creationId xmlns:p14="http://schemas.microsoft.com/office/powerpoint/2010/main" val="4662195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eaLnBrk="1" hangingPunct="1">
              <a:defRPr/>
            </a:pPr>
            <a:r>
              <a:rPr lang="en-US" smtClean="0"/>
              <a:t>Mineralization</a:t>
            </a:r>
          </a:p>
        </p:txBody>
      </p:sp>
      <p:sp>
        <p:nvSpPr>
          <p:cNvPr id="214019" name="Rectangle 3"/>
          <p:cNvSpPr>
            <a:spLocks noGrp="1" noChangeArrowheads="1"/>
          </p:cNvSpPr>
          <p:nvPr>
            <p:ph idx="1"/>
          </p:nvPr>
        </p:nvSpPr>
        <p:spPr/>
        <p:txBody>
          <a:bodyPr/>
          <a:lstStyle/>
          <a:p>
            <a:pPr eaLnBrk="1" hangingPunct="1">
              <a:lnSpc>
                <a:spcPct val="80000"/>
              </a:lnSpc>
              <a:defRPr/>
            </a:pPr>
            <a:r>
              <a:rPr lang="en-US" sz="2800" smtClean="0"/>
              <a:t>Mineralization is favored by conditions that support higher plant growth ( e.g., moist, warm, aerobic environment containing adequate levels of essential mineral nutrients), organic material that is easy to decay, and material that is rich enough in N that it exceeds microorganism N requirements.  </a:t>
            </a:r>
          </a:p>
          <a:p>
            <a:pPr eaLnBrk="1" hangingPunct="1">
              <a:lnSpc>
                <a:spcPct val="80000"/>
              </a:lnSpc>
              <a:defRPr/>
            </a:pPr>
            <a:r>
              <a:rPr lang="en-US" sz="2800" smtClean="0"/>
              <a:t>Just as plant growth and development takes time, significant mineralization usually requires 2 to 4 weeks under moist, warm conditions.</a:t>
            </a:r>
          </a:p>
        </p:txBody>
      </p:sp>
    </p:spTree>
    <p:extLst>
      <p:ext uri="{BB962C8B-B14F-4D97-AF65-F5344CB8AC3E}">
        <p14:creationId xmlns:p14="http://schemas.microsoft.com/office/powerpoint/2010/main" val="37054249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Wet 0 1 2 3</a:t>
            </a:r>
            <a:endParaRPr lang="en-US" dirty="0"/>
          </a:p>
        </p:txBody>
      </p:sp>
      <p:pic>
        <p:nvPicPr>
          <p:cNvPr id="4" name="Content Placeholder 3" descr="Wet from Top 3.JPG"/>
          <p:cNvPicPr>
            <a:picLocks noGrp="1" noChangeAspect="1"/>
          </p:cNvPicPr>
          <p:nvPr>
            <p:ph idx="1"/>
          </p:nvPr>
        </p:nvPicPr>
        <p:blipFill>
          <a:blip r:embed="rId2" cstate="print"/>
          <a:srcRect l="14083" t="28622" r="18572" b="17503"/>
          <a:stretch>
            <a:fillRect/>
          </a:stretch>
        </p:blipFill>
        <p:spPr>
          <a:xfrm>
            <a:off x="3276600" y="4191000"/>
            <a:ext cx="2286000" cy="2438400"/>
          </a:xfrm>
        </p:spPr>
      </p:pic>
      <p:pic>
        <p:nvPicPr>
          <p:cNvPr id="5" name="Picture 4" descr="Wet from Top.JPG"/>
          <p:cNvPicPr>
            <a:picLocks noChangeAspect="1"/>
          </p:cNvPicPr>
          <p:nvPr/>
        </p:nvPicPr>
        <p:blipFill>
          <a:blip r:embed="rId3" cstate="print"/>
          <a:srcRect l="15973" t="27813" r="21806" b="23298"/>
          <a:stretch>
            <a:fillRect/>
          </a:stretch>
        </p:blipFill>
        <p:spPr>
          <a:xfrm>
            <a:off x="0" y="3276600"/>
            <a:ext cx="3200400" cy="3352800"/>
          </a:xfrm>
          <a:prstGeom prst="rect">
            <a:avLst/>
          </a:prstGeom>
        </p:spPr>
      </p:pic>
      <p:pic>
        <p:nvPicPr>
          <p:cNvPr id="6" name="Picture 5" descr="Wet from Top 1.JPG"/>
          <p:cNvPicPr>
            <a:picLocks noChangeAspect="1"/>
          </p:cNvPicPr>
          <p:nvPr/>
        </p:nvPicPr>
        <p:blipFill>
          <a:blip r:embed="rId4" cstate="print"/>
          <a:srcRect l="10093" t="22292" r="21759" b="21041"/>
          <a:stretch>
            <a:fillRect/>
          </a:stretch>
        </p:blipFill>
        <p:spPr>
          <a:xfrm>
            <a:off x="304800" y="0"/>
            <a:ext cx="3505200" cy="3886200"/>
          </a:xfrm>
          <a:prstGeom prst="rect">
            <a:avLst/>
          </a:prstGeom>
        </p:spPr>
      </p:pic>
      <p:pic>
        <p:nvPicPr>
          <p:cNvPr id="7" name="Picture 6" descr="Wet from Top 2.JPG"/>
          <p:cNvPicPr>
            <a:picLocks noChangeAspect="1"/>
          </p:cNvPicPr>
          <p:nvPr/>
        </p:nvPicPr>
        <p:blipFill>
          <a:blip r:embed="rId5" cstate="print"/>
          <a:srcRect l="8658" t="21216" r="18749" b="22117"/>
          <a:stretch>
            <a:fillRect/>
          </a:stretch>
        </p:blipFill>
        <p:spPr>
          <a:xfrm>
            <a:off x="5181600" y="1219200"/>
            <a:ext cx="3733800" cy="3886200"/>
          </a:xfrm>
          <a:prstGeom prst="rect">
            <a:avLst/>
          </a:prstGeom>
        </p:spPr>
      </p:pic>
    </p:spTree>
    <p:extLst>
      <p:ext uri="{BB962C8B-B14F-4D97-AF65-F5344CB8AC3E}">
        <p14:creationId xmlns:p14="http://schemas.microsoft.com/office/powerpoint/2010/main" val="37374269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Wet fridge 1 3 6 9</a:t>
            </a:r>
            <a:endParaRPr lang="en-US" dirty="0"/>
          </a:p>
        </p:txBody>
      </p:sp>
      <p:pic>
        <p:nvPicPr>
          <p:cNvPr id="4" name="Content Placeholder 3" descr="Wet Fridge 9.JPG"/>
          <p:cNvPicPr>
            <a:picLocks noGrp="1" noChangeAspect="1"/>
          </p:cNvPicPr>
          <p:nvPr>
            <p:ph idx="1"/>
          </p:nvPr>
        </p:nvPicPr>
        <p:blipFill>
          <a:blip r:embed="rId2" cstate="print"/>
          <a:srcRect l="17241" t="33621" r="20690" b="17241"/>
          <a:stretch>
            <a:fillRect/>
          </a:stretch>
        </p:blipFill>
        <p:spPr>
          <a:xfrm>
            <a:off x="3048000" y="3886199"/>
            <a:ext cx="2667000" cy="2590801"/>
          </a:xfrm>
        </p:spPr>
      </p:pic>
      <p:pic>
        <p:nvPicPr>
          <p:cNvPr id="5" name="Picture 4" descr="Wet Fridge 3.JPG"/>
          <p:cNvPicPr>
            <a:picLocks noChangeAspect="1"/>
          </p:cNvPicPr>
          <p:nvPr/>
        </p:nvPicPr>
        <p:blipFill>
          <a:blip r:embed="rId3" cstate="print"/>
          <a:srcRect l="25366" t="19349" r="29755" b="18212"/>
          <a:stretch>
            <a:fillRect/>
          </a:stretch>
        </p:blipFill>
        <p:spPr>
          <a:xfrm>
            <a:off x="3048000" y="1219200"/>
            <a:ext cx="2667000" cy="2590800"/>
          </a:xfrm>
          <a:prstGeom prst="rect">
            <a:avLst/>
          </a:prstGeom>
        </p:spPr>
      </p:pic>
      <p:pic>
        <p:nvPicPr>
          <p:cNvPr id="6" name="Picture 5" descr="Wet Fridge 6.JPG"/>
          <p:cNvPicPr>
            <a:picLocks noChangeAspect="1"/>
          </p:cNvPicPr>
          <p:nvPr/>
        </p:nvPicPr>
        <p:blipFill>
          <a:blip r:embed="rId4" cstate="print"/>
          <a:srcRect l="15385" t="12821" r="25000" b="7692"/>
          <a:stretch>
            <a:fillRect/>
          </a:stretch>
        </p:blipFill>
        <p:spPr>
          <a:xfrm>
            <a:off x="228600" y="3886200"/>
            <a:ext cx="2667000" cy="2590800"/>
          </a:xfrm>
          <a:prstGeom prst="rect">
            <a:avLst/>
          </a:prstGeom>
        </p:spPr>
      </p:pic>
      <p:pic>
        <p:nvPicPr>
          <p:cNvPr id="8" name="Picture 7" descr="Wet Fridge 1.JPG"/>
          <p:cNvPicPr>
            <a:picLocks noChangeAspect="1"/>
          </p:cNvPicPr>
          <p:nvPr/>
        </p:nvPicPr>
        <p:blipFill>
          <a:blip r:embed="rId5" cstate="print"/>
          <a:srcRect l="25500" t="10000" r="22000" b="22000"/>
          <a:stretch>
            <a:fillRect/>
          </a:stretch>
        </p:blipFill>
        <p:spPr>
          <a:xfrm>
            <a:off x="228600" y="1219200"/>
            <a:ext cx="2667000" cy="2590800"/>
          </a:xfrm>
          <a:prstGeom prst="rect">
            <a:avLst/>
          </a:prstGeom>
        </p:spPr>
      </p:pic>
    </p:spTree>
    <p:extLst>
      <p:ext uri="{BB962C8B-B14F-4D97-AF65-F5344CB8AC3E}">
        <p14:creationId xmlns:p14="http://schemas.microsoft.com/office/powerpoint/2010/main" val="4583427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Wet freezer 1 9</a:t>
            </a:r>
            <a:endParaRPr lang="en-US" dirty="0"/>
          </a:p>
        </p:txBody>
      </p:sp>
      <p:pic>
        <p:nvPicPr>
          <p:cNvPr id="4" name="Content Placeholder 3" descr="Wet Freezer 9.JPG"/>
          <p:cNvPicPr>
            <a:picLocks noGrp="1" noChangeAspect="1"/>
          </p:cNvPicPr>
          <p:nvPr>
            <p:ph idx="1"/>
          </p:nvPr>
        </p:nvPicPr>
        <p:blipFill>
          <a:blip r:embed="rId2" cstate="print"/>
          <a:srcRect l="13469" t="26938" r="1228" b="10768"/>
          <a:stretch>
            <a:fillRect/>
          </a:stretch>
        </p:blipFill>
        <p:spPr>
          <a:xfrm>
            <a:off x="4267200" y="1752600"/>
            <a:ext cx="3443416" cy="3352800"/>
          </a:xfrm>
        </p:spPr>
      </p:pic>
      <p:pic>
        <p:nvPicPr>
          <p:cNvPr id="6" name="Picture 5" descr="Wet Freezer 1.JPG"/>
          <p:cNvPicPr>
            <a:picLocks noChangeAspect="1"/>
          </p:cNvPicPr>
          <p:nvPr/>
        </p:nvPicPr>
        <p:blipFill>
          <a:blip r:embed="rId3" cstate="print"/>
          <a:srcRect l="24643" t="21429" r="27143" b="15714"/>
          <a:stretch>
            <a:fillRect/>
          </a:stretch>
        </p:blipFill>
        <p:spPr>
          <a:xfrm>
            <a:off x="685800" y="1752600"/>
            <a:ext cx="3429000" cy="3352800"/>
          </a:xfrm>
          <a:prstGeom prst="rect">
            <a:avLst/>
          </a:prstGeom>
        </p:spPr>
      </p:pic>
    </p:spTree>
    <p:extLst>
      <p:ext uri="{BB962C8B-B14F-4D97-AF65-F5344CB8AC3E}">
        <p14:creationId xmlns:p14="http://schemas.microsoft.com/office/powerpoint/2010/main" val="14308635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61" name="Rectangle 17"/>
          <p:cNvSpPr>
            <a:spLocks noGrp="1" noChangeArrowheads="1"/>
          </p:cNvSpPr>
          <p:nvPr>
            <p:ph type="title"/>
          </p:nvPr>
        </p:nvSpPr>
        <p:spPr/>
        <p:txBody>
          <a:bodyPr/>
          <a:lstStyle/>
          <a:p>
            <a:endParaRPr lang="en-US" altLang="en-US"/>
          </a:p>
        </p:txBody>
      </p:sp>
      <p:pic>
        <p:nvPicPr>
          <p:cNvPr id="31755" name="Picture 11" descr="30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28600"/>
            <a:ext cx="4327525" cy="655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57" name="Picture 13" descr="0310notillnitrogen01.jpg"/>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267200" y="222250"/>
            <a:ext cx="4800600" cy="3206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60" name="Picture 16" descr="0310notillnitrogen03.jpg"/>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267200" y="3575050"/>
            <a:ext cx="4797425" cy="3206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118449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09650"/>
            <a:ext cx="7162800"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52400"/>
            <a:ext cx="4334668" cy="3985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798337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4" name="Rectangle 16"/>
          <p:cNvSpPr>
            <a:spLocks noGrp="1" noChangeArrowheads="1"/>
          </p:cNvSpPr>
          <p:nvPr>
            <p:ph type="title"/>
          </p:nvPr>
        </p:nvSpPr>
        <p:spPr/>
        <p:txBody>
          <a:bodyPr/>
          <a:lstStyle/>
          <a:p>
            <a:endParaRPr lang="en-US" altLang="en-US"/>
          </a:p>
        </p:txBody>
      </p:sp>
      <p:pic>
        <p:nvPicPr>
          <p:cNvPr id="7173" name="Picture 5" descr="Drag%20Hose%20with%20Aerway%204"/>
          <p:cNvPicPr>
            <a:picLocks noChangeAspect="1" noChangeArrowheads="1"/>
          </p:cNvPicPr>
          <p:nvPr/>
        </p:nvPicPr>
        <p:blipFill>
          <a:blip r:embed="rId3" cstate="print">
            <a:extLst>
              <a:ext uri="{28A0092B-C50C-407E-A947-70E740481C1C}">
                <a14:useLocalDpi xmlns:a14="http://schemas.microsoft.com/office/drawing/2010/main" val="0"/>
              </a:ext>
            </a:extLst>
          </a:blip>
          <a:srcRect b="28358"/>
          <a:stretch>
            <a:fillRect/>
          </a:stretch>
        </p:blipFill>
        <p:spPr bwMode="auto">
          <a:xfrm>
            <a:off x="0" y="0"/>
            <a:ext cx="7162800" cy="3849688"/>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power_seeder_big"/>
          <p:cNvPicPr>
            <a:picLocks noChangeAspect="1" noChangeArrowheads="1"/>
          </p:cNvPicPr>
          <p:nvPr/>
        </p:nvPicPr>
        <p:blipFill>
          <a:blip r:embed="rId4">
            <a:extLst>
              <a:ext uri="{28A0092B-C50C-407E-A947-70E740481C1C}">
                <a14:useLocalDpi xmlns:a14="http://schemas.microsoft.com/office/drawing/2010/main" val="0"/>
              </a:ext>
            </a:extLst>
          </a:blip>
          <a:srcRect t="24863" b="29799"/>
          <a:stretch>
            <a:fillRect/>
          </a:stretch>
        </p:blipFill>
        <p:spPr bwMode="auto">
          <a:xfrm>
            <a:off x="0" y="3979863"/>
            <a:ext cx="8458200" cy="2878137"/>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TyneAssembly_01"/>
          <p:cNvPicPr>
            <a:picLocks noChangeAspect="1" noChangeArrowheads="1"/>
          </p:cNvPicPr>
          <p:nvPr/>
        </p:nvPicPr>
        <p:blipFill>
          <a:blip r:embed="rId5">
            <a:extLst>
              <a:ext uri="{28A0092B-C50C-407E-A947-70E740481C1C}">
                <a14:useLocalDpi xmlns:a14="http://schemas.microsoft.com/office/drawing/2010/main" val="0"/>
              </a:ext>
            </a:extLst>
          </a:blip>
          <a:srcRect l="29630" r="18518"/>
          <a:stretch>
            <a:fillRect/>
          </a:stretch>
        </p:blipFill>
        <p:spPr bwMode="auto">
          <a:xfrm>
            <a:off x="6477000" y="0"/>
            <a:ext cx="2667000"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9334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257300"/>
            <a:ext cx="3602037"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0867" y="152400"/>
            <a:ext cx="6683533" cy="2954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http://www.heartlandag.com/n/?q=system/files/images/SPX4420-021-05.preview.jpg"/>
          <p:cNvPicPr>
            <a:picLocks noChangeAspect="1" noChangeArrowheads="1"/>
          </p:cNvPicPr>
          <p:nvPr/>
        </p:nvPicPr>
        <p:blipFill>
          <a:blip r:embed="rId4" cstate="print"/>
          <a:srcRect/>
          <a:stretch>
            <a:fillRect/>
          </a:stretch>
        </p:blipFill>
        <p:spPr bwMode="auto">
          <a:xfrm>
            <a:off x="381000" y="228600"/>
            <a:ext cx="3733799" cy="3733800"/>
          </a:xfrm>
          <a:prstGeom prst="rect">
            <a:avLst/>
          </a:prstGeom>
          <a:noFill/>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352800"/>
            <a:ext cx="4414838" cy="3382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936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pPr eaLnBrk="1" hangingPunct="1">
              <a:defRPr/>
            </a:pPr>
            <a:r>
              <a:rPr lang="en-US" u="sng" dirty="0" smtClean="0"/>
              <a:t>Immobilization</a:t>
            </a:r>
          </a:p>
        </p:txBody>
      </p:sp>
      <p:sp>
        <p:nvSpPr>
          <p:cNvPr id="215043" name="Rectangle 3"/>
          <p:cNvSpPr>
            <a:spLocks noGrp="1" noChangeArrowheads="1"/>
          </p:cNvSpPr>
          <p:nvPr>
            <p:ph idx="1"/>
          </p:nvPr>
        </p:nvSpPr>
        <p:spPr>
          <a:xfrm>
            <a:off x="381000" y="1371600"/>
            <a:ext cx="8229600" cy="4530725"/>
          </a:xfrm>
        </p:spPr>
        <p:txBody>
          <a:bodyPr/>
          <a:lstStyle/>
          <a:p>
            <a:pPr eaLnBrk="1" hangingPunct="1">
              <a:lnSpc>
                <a:spcPct val="80000"/>
              </a:lnSpc>
              <a:defRPr/>
            </a:pPr>
            <a:endParaRPr lang="en-US" sz="2800" u="sng" dirty="0" smtClean="0"/>
          </a:p>
          <a:p>
            <a:pPr eaLnBrk="1" hangingPunct="1">
              <a:lnSpc>
                <a:spcPct val="80000"/>
              </a:lnSpc>
              <a:defRPr/>
            </a:pPr>
            <a:endParaRPr lang="en-US" sz="2800" dirty="0" smtClean="0"/>
          </a:p>
          <a:p>
            <a:pPr eaLnBrk="1" hangingPunct="1">
              <a:lnSpc>
                <a:spcPct val="80000"/>
              </a:lnSpc>
              <a:defRPr/>
            </a:pPr>
            <a:r>
              <a:rPr lang="en-US" sz="2800" dirty="0" smtClean="0"/>
              <a:t>Decay of plant residue does not always result in mineralization of N.  </a:t>
            </a:r>
          </a:p>
          <a:p>
            <a:pPr eaLnBrk="1" hangingPunct="1">
              <a:lnSpc>
                <a:spcPct val="80000"/>
              </a:lnSpc>
              <a:defRPr/>
            </a:pPr>
            <a:r>
              <a:rPr lang="en-US" sz="2800" dirty="0" smtClean="0"/>
              <a:t>When residue does not contain enough N to meet the needs of microbes decaying it, the microbes will utilize N in the residue </a:t>
            </a:r>
            <a:r>
              <a:rPr lang="en-US" sz="2800" u="sng" dirty="0" smtClean="0"/>
              <a:t>and</a:t>
            </a:r>
            <a:r>
              <a:rPr lang="en-US" sz="2800" dirty="0" smtClean="0"/>
              <a:t> any additional mineral-N (NH4+ and NO3-) present in the soil.  </a:t>
            </a:r>
          </a:p>
          <a:p>
            <a:pPr eaLnBrk="1" hangingPunct="1">
              <a:lnSpc>
                <a:spcPct val="80000"/>
              </a:lnSpc>
              <a:defRPr/>
            </a:pPr>
            <a:r>
              <a:rPr lang="en-US" sz="2800" dirty="0" smtClean="0"/>
              <a:t>This process of transforming mineral-N to organic-N is called immobilization, and is the opposite of mineralization.</a:t>
            </a:r>
          </a:p>
        </p:txBody>
      </p:sp>
      <p:pic>
        <p:nvPicPr>
          <p:cNvPr id="143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6172200"/>
            <a:ext cx="7772400" cy="29845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8594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pPr eaLnBrk="1" hangingPunct="1">
              <a:defRPr/>
            </a:pPr>
            <a:r>
              <a:rPr lang="en-US" smtClean="0"/>
              <a:t>Immobilization </a:t>
            </a:r>
          </a:p>
        </p:txBody>
      </p:sp>
      <p:sp>
        <p:nvSpPr>
          <p:cNvPr id="216067" name="Rectangle 3"/>
          <p:cNvSpPr>
            <a:spLocks noGrp="1" noChangeArrowheads="1"/>
          </p:cNvSpPr>
          <p:nvPr>
            <p:ph idx="1"/>
          </p:nvPr>
        </p:nvSpPr>
        <p:spPr/>
        <p:txBody>
          <a:bodyPr/>
          <a:lstStyle/>
          <a:p>
            <a:pPr eaLnBrk="1" hangingPunct="1">
              <a:defRPr/>
            </a:pPr>
            <a:r>
              <a:rPr lang="en-US" sz="2800" smtClean="0"/>
              <a:t>Immobilization is favored by conditions similar to those for mineralization, except that residue is poor in N (higher ratio of C to N).  </a:t>
            </a:r>
          </a:p>
          <a:p>
            <a:pPr eaLnBrk="1" hangingPunct="1">
              <a:defRPr/>
            </a:pPr>
            <a:r>
              <a:rPr lang="en-US" sz="2800" smtClean="0"/>
              <a:t>When conditions are favorable for immobilization, and non-legume crops (turf, wheat, corn, etc.) are growing in the same soil, microbes will successfully compete for the available N resulting in crop N deficiencies.  </a:t>
            </a:r>
          </a:p>
        </p:txBody>
      </p:sp>
    </p:spTree>
    <p:extLst>
      <p:ext uri="{BB962C8B-B14F-4D97-AF65-F5344CB8AC3E}">
        <p14:creationId xmlns:p14="http://schemas.microsoft.com/office/powerpoint/2010/main" val="1332575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pPr eaLnBrk="1" hangingPunct="1">
              <a:defRPr/>
            </a:pPr>
            <a:r>
              <a:rPr lang="en-US" b="1" smtClean="0"/>
              <a:t>Mineralization-immobilization</a:t>
            </a:r>
            <a:r>
              <a:rPr lang="en-US" smtClean="0"/>
              <a:t>  </a:t>
            </a:r>
          </a:p>
        </p:txBody>
      </p:sp>
      <p:sp>
        <p:nvSpPr>
          <p:cNvPr id="233475" name="Rectangle 3"/>
          <p:cNvSpPr>
            <a:spLocks noGrp="1" noChangeArrowheads="1"/>
          </p:cNvSpPr>
          <p:nvPr>
            <p:ph type="body" idx="1"/>
          </p:nvPr>
        </p:nvSpPr>
        <p:spPr/>
        <p:txBody>
          <a:bodyPr/>
          <a:lstStyle/>
          <a:p>
            <a:pPr eaLnBrk="1" hangingPunct="1">
              <a:lnSpc>
                <a:spcPct val="80000"/>
              </a:lnSpc>
              <a:defRPr/>
            </a:pPr>
            <a:endParaRPr lang="en-US" sz="2400" smtClean="0"/>
          </a:p>
          <a:p>
            <a:pPr eaLnBrk="1" hangingPunct="1">
              <a:lnSpc>
                <a:spcPct val="80000"/>
              </a:lnSpc>
              <a:defRPr/>
            </a:pPr>
            <a:r>
              <a:rPr lang="en-US" sz="2400" smtClean="0"/>
              <a:t>Occurs within a growing season and influences plant growth and the need for in-season N management.  </a:t>
            </a:r>
          </a:p>
          <a:p>
            <a:pPr eaLnBrk="1" hangingPunct="1">
              <a:lnSpc>
                <a:spcPct val="80000"/>
              </a:lnSpc>
              <a:defRPr/>
            </a:pPr>
            <a:r>
              <a:rPr lang="en-US" sz="2400" smtClean="0"/>
              <a:t>When organic matter has a C:N ratio &gt; than 30, NO</a:t>
            </a:r>
            <a:r>
              <a:rPr lang="en-US" sz="2400" baseline="-25000" smtClean="0"/>
              <a:t>3</a:t>
            </a:r>
            <a:r>
              <a:rPr lang="en-US" sz="2400" smtClean="0"/>
              <a:t> initially present in the soil is consumed (immobilized) by microbes during the decay process.  </a:t>
            </a:r>
          </a:p>
          <a:p>
            <a:pPr eaLnBrk="1" hangingPunct="1">
              <a:lnSpc>
                <a:spcPct val="80000"/>
              </a:lnSpc>
              <a:defRPr/>
            </a:pPr>
            <a:r>
              <a:rPr lang="en-US" sz="2400" smtClean="0"/>
              <a:t>As a product of the decay process (respiration) CO</a:t>
            </a:r>
            <a:r>
              <a:rPr lang="en-US" sz="2400" baseline="-25000" smtClean="0"/>
              <a:t>2</a:t>
            </a:r>
            <a:r>
              <a:rPr lang="en-US" sz="2400" smtClean="0"/>
              <a:t> content in the soil gradually increases.  </a:t>
            </a:r>
          </a:p>
          <a:p>
            <a:pPr eaLnBrk="1" hangingPunct="1">
              <a:lnSpc>
                <a:spcPct val="80000"/>
              </a:lnSpc>
              <a:defRPr/>
            </a:pPr>
            <a:r>
              <a:rPr lang="en-US" sz="2400" smtClean="0"/>
              <a:t>Because C is lost and N is conserved, the C:N ratio becomes narrower until it is finally &lt; 20, at which point nitrate begins to accumulate (mineralization). </a:t>
            </a:r>
          </a:p>
        </p:txBody>
      </p:sp>
    </p:spTree>
    <p:extLst>
      <p:ext uri="{BB962C8B-B14F-4D97-AF65-F5344CB8AC3E}">
        <p14:creationId xmlns:p14="http://schemas.microsoft.com/office/powerpoint/2010/main" val="462271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28600"/>
            <a:ext cx="6096000" cy="6172200"/>
          </a:xfrm>
          <a:prstGeom prst="rect">
            <a:avLst/>
          </a:prstGeom>
          <a:noFill/>
          <a:ln w="28575">
            <a:solidFill>
              <a:srgbClr val="00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560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pPr eaLnBrk="1" hangingPunct="1">
              <a:defRPr/>
            </a:pPr>
            <a:r>
              <a:rPr lang="en-US" smtClean="0"/>
              <a:t>NH4 and NO3</a:t>
            </a:r>
          </a:p>
        </p:txBody>
      </p:sp>
      <p:sp>
        <p:nvSpPr>
          <p:cNvPr id="225283" name="Rectangle 3"/>
          <p:cNvSpPr>
            <a:spLocks noGrp="1" noChangeArrowheads="1"/>
          </p:cNvSpPr>
          <p:nvPr>
            <p:ph type="body" idx="1"/>
          </p:nvPr>
        </p:nvSpPr>
        <p:spPr/>
        <p:txBody>
          <a:bodyPr>
            <a:noAutofit/>
          </a:bodyPr>
          <a:lstStyle/>
          <a:p>
            <a:pPr eaLnBrk="1" hangingPunct="1">
              <a:lnSpc>
                <a:spcPct val="80000"/>
              </a:lnSpc>
              <a:defRPr/>
            </a:pPr>
            <a:r>
              <a:rPr lang="en-US" dirty="0" smtClean="0"/>
              <a:t>Nitrification transforms plant available-N from a soil-immobile form (NH</a:t>
            </a:r>
            <a:r>
              <a:rPr lang="en-US" baseline="-25000" dirty="0" smtClean="0"/>
              <a:t>4</a:t>
            </a:r>
            <a:r>
              <a:rPr lang="en-US" baseline="30000" dirty="0" smtClean="0"/>
              <a:t>+</a:t>
            </a:r>
            <a:r>
              <a:rPr lang="en-US" dirty="0" smtClean="0"/>
              <a:t>) to a soil-mobile form (NO</a:t>
            </a:r>
            <a:r>
              <a:rPr lang="en-US" baseline="-25000" dirty="0" smtClean="0"/>
              <a:t>3</a:t>
            </a:r>
            <a:r>
              <a:rPr lang="en-US" baseline="30000" dirty="0" smtClean="0"/>
              <a:t>-</a:t>
            </a:r>
            <a:r>
              <a:rPr lang="en-US" dirty="0" smtClean="0"/>
              <a:t>).  </a:t>
            </a:r>
          </a:p>
          <a:p>
            <a:pPr eaLnBrk="1" hangingPunct="1">
              <a:lnSpc>
                <a:spcPct val="80000"/>
              </a:lnSpc>
              <a:defRPr/>
            </a:pPr>
            <a:r>
              <a:rPr lang="en-US" dirty="0" smtClean="0"/>
              <a:t>Important in arid and semi-arid environments, where considerable water movement in soil is necessary to supply the needs of plants (large root system sorption zone).  </a:t>
            </a:r>
          </a:p>
          <a:p>
            <a:pPr eaLnBrk="1" hangingPunct="1">
              <a:lnSpc>
                <a:spcPct val="80000"/>
              </a:lnSpc>
              <a:defRPr/>
            </a:pPr>
            <a:r>
              <a:rPr lang="en-US" dirty="0" smtClean="0"/>
              <a:t>Only small concentrations (10-20 ppm) of NO</a:t>
            </a:r>
            <a:r>
              <a:rPr lang="en-US" baseline="-25000" dirty="0" smtClean="0"/>
              <a:t>3</a:t>
            </a:r>
            <a:r>
              <a:rPr lang="en-US" dirty="0" smtClean="0"/>
              <a:t>-N are necessary in a large volume of soil to meet the N needs of plants that may have to grow rapidly during a short rainy season.  </a:t>
            </a:r>
          </a:p>
          <a:p>
            <a:pPr eaLnBrk="1" hangingPunct="1">
              <a:lnSpc>
                <a:spcPct val="80000"/>
              </a:lnSpc>
              <a:defRPr/>
            </a:pPr>
            <a:r>
              <a:rPr lang="en-US" dirty="0" smtClean="0"/>
              <a:t>In arid and semi-arid soils, that usually are calcareous and have pH of 7.5 or greater, N accumulated over time as a result of mineralization would be at high risk of loss by volatilization as NH</a:t>
            </a:r>
            <a:r>
              <a:rPr lang="en-US" baseline="-25000" dirty="0" smtClean="0"/>
              <a:t>3</a:t>
            </a:r>
            <a:r>
              <a:rPr lang="en-US" dirty="0" smtClean="0"/>
              <a:t>.  </a:t>
            </a:r>
          </a:p>
          <a:p>
            <a:pPr eaLnBrk="1" hangingPunct="1">
              <a:lnSpc>
                <a:spcPct val="80000"/>
              </a:lnSpc>
              <a:defRPr/>
            </a:pPr>
            <a:r>
              <a:rPr lang="en-US" dirty="0" smtClean="0"/>
              <a:t>As somewhat of a safeguard against NH</a:t>
            </a:r>
            <a:r>
              <a:rPr lang="en-US" baseline="-25000" dirty="0" smtClean="0"/>
              <a:t>3</a:t>
            </a:r>
            <a:r>
              <a:rPr lang="en-US" dirty="0" smtClean="0"/>
              <a:t> being volatilized, acidity produced by nitrification neutralizes OH- resulting from mineralization and tends to acidify the environment as long as NO3- is accumulating in the soil.</a:t>
            </a:r>
          </a:p>
        </p:txBody>
      </p:sp>
    </p:spTree>
    <p:extLst>
      <p:ext uri="{BB962C8B-B14F-4D97-AF65-F5344CB8AC3E}">
        <p14:creationId xmlns:p14="http://schemas.microsoft.com/office/powerpoint/2010/main" val="2117188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457200" y="228600"/>
            <a:ext cx="8229600" cy="884238"/>
          </a:xfrm>
        </p:spPr>
        <p:txBody>
          <a:bodyPr/>
          <a:lstStyle/>
          <a:p>
            <a:pPr eaLnBrk="1" hangingPunct="1">
              <a:defRPr/>
            </a:pPr>
            <a:r>
              <a:rPr lang="en-US" b="1" smtClean="0"/>
              <a:t>Nitrification</a:t>
            </a:r>
          </a:p>
        </p:txBody>
      </p:sp>
      <p:sp>
        <p:nvSpPr>
          <p:cNvPr id="219139" name="Rectangle 3"/>
          <p:cNvSpPr>
            <a:spLocks noGrp="1" noChangeArrowheads="1"/>
          </p:cNvSpPr>
          <p:nvPr>
            <p:ph type="body" idx="1"/>
          </p:nvPr>
        </p:nvSpPr>
        <p:spPr>
          <a:xfrm>
            <a:off x="381000" y="1219200"/>
            <a:ext cx="8001000" cy="4114800"/>
          </a:xfrm>
        </p:spPr>
        <p:txBody>
          <a:bodyPr/>
          <a:lstStyle/>
          <a:p>
            <a:pPr eaLnBrk="1" hangingPunct="1">
              <a:defRPr/>
            </a:pPr>
            <a:r>
              <a:rPr lang="en-US" dirty="0" smtClean="0"/>
              <a:t>Ammonium-N may be biologically transformed to NO</a:t>
            </a:r>
            <a:r>
              <a:rPr lang="en-US" baseline="-25000" dirty="0" smtClean="0"/>
              <a:t>3</a:t>
            </a:r>
            <a:r>
              <a:rPr lang="en-US" baseline="30000" dirty="0" smtClean="0"/>
              <a:t>-</a:t>
            </a:r>
            <a:r>
              <a:rPr lang="en-US" dirty="0" smtClean="0"/>
              <a:t> in a two-step process called nitrification.  Nitrification proceeds at about the same rate and under similar conditions as mineralization and immobilization, but has an absolute requirement for O</a:t>
            </a:r>
            <a:r>
              <a:rPr lang="en-US" baseline="-25000" dirty="0" smtClean="0"/>
              <a:t>2</a:t>
            </a:r>
            <a:r>
              <a:rPr lang="en-US" dirty="0" smtClean="0"/>
              <a:t>     </a:t>
            </a:r>
          </a:p>
        </p:txBody>
      </p:sp>
      <p:pic>
        <p:nvPicPr>
          <p:cNvPr id="1843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810000"/>
            <a:ext cx="7772400" cy="2540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262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eaLnBrk="1" hangingPunct="1">
              <a:defRPr/>
            </a:pPr>
            <a:r>
              <a:rPr lang="en-US" smtClean="0"/>
              <a:t>Nitrite</a:t>
            </a:r>
          </a:p>
        </p:txBody>
      </p:sp>
      <p:sp>
        <p:nvSpPr>
          <p:cNvPr id="220163" name="Rectangle 3"/>
          <p:cNvSpPr>
            <a:spLocks noGrp="1" noChangeArrowheads="1"/>
          </p:cNvSpPr>
          <p:nvPr>
            <p:ph type="body" idx="1"/>
          </p:nvPr>
        </p:nvSpPr>
        <p:spPr>
          <a:xfrm>
            <a:off x="457200" y="1371600"/>
            <a:ext cx="7924800" cy="4530725"/>
          </a:xfrm>
        </p:spPr>
        <p:txBody>
          <a:bodyPr>
            <a:normAutofit/>
          </a:bodyPr>
          <a:lstStyle/>
          <a:p>
            <a:pPr eaLnBrk="1" hangingPunct="1">
              <a:defRPr/>
            </a:pPr>
            <a:r>
              <a:rPr lang="en-US" sz="2400" dirty="0" smtClean="0"/>
              <a:t>Nitrite (NO</a:t>
            </a:r>
            <a:r>
              <a:rPr lang="en-US" sz="2400" baseline="-25000" dirty="0" smtClean="0"/>
              <a:t>2</a:t>
            </a:r>
            <a:r>
              <a:rPr lang="en-US" sz="2400" baseline="30000" dirty="0" smtClean="0"/>
              <a:t>-</a:t>
            </a:r>
            <a:r>
              <a:rPr lang="en-US" sz="2400" dirty="0" smtClean="0"/>
              <a:t>) does not accumulate in well-aerated soils because the second step occurs at a faster rate than the first, and so it is quickly transformed to NO</a:t>
            </a:r>
            <a:r>
              <a:rPr lang="en-US" sz="2400" baseline="-25000" dirty="0" smtClean="0"/>
              <a:t>3</a:t>
            </a:r>
            <a:r>
              <a:rPr lang="en-US" sz="2400" baseline="30000" dirty="0" smtClean="0"/>
              <a:t>-</a:t>
            </a:r>
            <a:r>
              <a:rPr lang="en-US" sz="2400" dirty="0" smtClean="0"/>
              <a:t>.  Because NO</a:t>
            </a:r>
            <a:r>
              <a:rPr lang="en-US" sz="2400" baseline="-25000" dirty="0" smtClean="0"/>
              <a:t>2</a:t>
            </a:r>
            <a:r>
              <a:rPr lang="en-US" sz="2400" baseline="30000" dirty="0" smtClean="0"/>
              <a:t>-</a:t>
            </a:r>
            <a:r>
              <a:rPr lang="en-US" sz="2400" dirty="0" smtClean="0"/>
              <a:t> is not normally found in soils it is toxic to plants at concentration of about only 1-2 ppm.</a:t>
            </a:r>
          </a:p>
        </p:txBody>
      </p:sp>
      <p:pic>
        <p:nvPicPr>
          <p:cNvPr id="1946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5638800"/>
            <a:ext cx="11430000" cy="34766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2375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pPr eaLnBrk="1" hangingPunct="1">
              <a:defRPr/>
            </a:pPr>
            <a:r>
              <a:rPr lang="en-US" smtClean="0"/>
              <a:t>SUM</a:t>
            </a:r>
          </a:p>
        </p:txBody>
      </p:sp>
      <p:pic>
        <p:nvPicPr>
          <p:cNvPr id="2048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962400"/>
            <a:ext cx="7848600" cy="28733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352800"/>
            <a:ext cx="7848600" cy="31591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2895600"/>
            <a:ext cx="7848600" cy="2540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4229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pPr eaLnBrk="1" hangingPunct="1">
              <a:defRPr/>
            </a:pPr>
            <a:r>
              <a:rPr lang="en-US" smtClean="0"/>
              <a:t>Production of H+</a:t>
            </a:r>
          </a:p>
        </p:txBody>
      </p:sp>
      <p:sp>
        <p:nvSpPr>
          <p:cNvPr id="222211" name="Rectangle 3"/>
          <p:cNvSpPr>
            <a:spLocks noGrp="1" noChangeArrowheads="1"/>
          </p:cNvSpPr>
          <p:nvPr>
            <p:ph type="body" idx="1"/>
          </p:nvPr>
        </p:nvSpPr>
        <p:spPr/>
        <p:txBody>
          <a:bodyPr/>
          <a:lstStyle/>
          <a:p>
            <a:pPr eaLnBrk="1" hangingPunct="1">
              <a:defRPr/>
            </a:pPr>
            <a:r>
              <a:rPr lang="en-US" dirty="0" smtClean="0"/>
              <a:t>The nitrification process is often viewed as a cause of soil acidification because of the H</a:t>
            </a:r>
            <a:r>
              <a:rPr lang="en-US" baseline="30000" dirty="0" smtClean="0"/>
              <a:t>+</a:t>
            </a:r>
            <a:r>
              <a:rPr lang="en-US" dirty="0" smtClean="0"/>
              <a:t> shown as a product.  </a:t>
            </a:r>
          </a:p>
          <a:p>
            <a:pPr eaLnBrk="1" hangingPunct="1">
              <a:defRPr/>
            </a:pPr>
            <a:r>
              <a:rPr lang="en-US" dirty="0" smtClean="0"/>
              <a:t>2 moles of H+ are produced for every mole of NH</a:t>
            </a:r>
            <a:r>
              <a:rPr lang="en-US" baseline="-25000" dirty="0" smtClean="0"/>
              <a:t>4</a:t>
            </a:r>
            <a:r>
              <a:rPr lang="en-US" baseline="30000" dirty="0" smtClean="0"/>
              <a:t>+</a:t>
            </a:r>
            <a:r>
              <a:rPr lang="en-US" dirty="0" smtClean="0"/>
              <a:t> that is nitrified.  </a:t>
            </a:r>
          </a:p>
          <a:p>
            <a:pPr eaLnBrk="1" hangingPunct="1">
              <a:defRPr/>
            </a:pPr>
            <a:endParaRPr lang="en-US" dirty="0" smtClean="0"/>
          </a:p>
          <a:p>
            <a:pPr eaLnBrk="1" hangingPunct="1">
              <a:defRPr/>
            </a:pPr>
            <a:endParaRPr lang="en-US" dirty="0" smtClean="0"/>
          </a:p>
        </p:txBody>
      </p:sp>
    </p:spTree>
    <p:extLst>
      <p:ext uri="{BB962C8B-B14F-4D97-AF65-F5344CB8AC3E}">
        <p14:creationId xmlns:p14="http://schemas.microsoft.com/office/powerpoint/2010/main" val="1141060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N</a:t>
            </a:r>
            <a:r>
              <a:rPr lang="en-US" baseline="-25000" dirty="0" smtClean="0"/>
              <a:t>2</a:t>
            </a:r>
            <a:r>
              <a:rPr lang="en-US" dirty="0" smtClean="0"/>
              <a:t> Fixation</a:t>
            </a:r>
          </a:p>
          <a:p>
            <a:r>
              <a:rPr lang="en-US" dirty="0" smtClean="0"/>
              <a:t>N-Cycle</a:t>
            </a:r>
          </a:p>
          <a:p>
            <a:pPr lvl="1"/>
            <a:r>
              <a:rPr lang="en-US" dirty="0" smtClean="0"/>
              <a:t>Mineralization</a:t>
            </a:r>
          </a:p>
          <a:p>
            <a:pPr lvl="1"/>
            <a:r>
              <a:rPr lang="en-US" dirty="0" smtClean="0"/>
              <a:t>Immobilization</a:t>
            </a:r>
          </a:p>
          <a:p>
            <a:pPr lvl="1"/>
            <a:r>
              <a:rPr lang="en-US" dirty="0" smtClean="0"/>
              <a:t>Losses</a:t>
            </a:r>
          </a:p>
          <a:p>
            <a:r>
              <a:rPr lang="en-US" dirty="0" smtClean="0"/>
              <a:t>N in plants</a:t>
            </a:r>
          </a:p>
          <a:p>
            <a:r>
              <a:rPr lang="en-US" dirty="0" smtClean="0"/>
              <a:t>NUE</a:t>
            </a:r>
          </a:p>
          <a:p>
            <a:r>
              <a:rPr lang="en-US" dirty="0" smtClean="0"/>
              <a:t>N Fertilization</a:t>
            </a:r>
          </a:p>
          <a:p>
            <a:r>
              <a:rPr lang="en-US" dirty="0" smtClean="0"/>
              <a:t>N Sources </a:t>
            </a:r>
          </a:p>
          <a:p>
            <a:r>
              <a:rPr lang="en-US" dirty="0" smtClean="0"/>
              <a:t>N Application Methods</a:t>
            </a:r>
          </a:p>
        </p:txBody>
      </p:sp>
    </p:spTree>
    <p:extLst>
      <p:ext uri="{BB962C8B-B14F-4D97-AF65-F5344CB8AC3E}">
        <p14:creationId xmlns:p14="http://schemas.microsoft.com/office/powerpoint/2010/main" val="552245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8096854"/>
              </p:ext>
            </p:extLst>
          </p:nvPr>
        </p:nvGraphicFramePr>
        <p:xfrm>
          <a:off x="609600" y="152400"/>
          <a:ext cx="7848600" cy="6272047"/>
        </p:xfrm>
        <a:graphic>
          <a:graphicData uri="http://schemas.openxmlformats.org/drawingml/2006/table">
            <a:tbl>
              <a:tblPr/>
              <a:tblGrid>
                <a:gridCol w="2616200">
                  <a:extLst>
                    <a:ext uri="{9D8B030D-6E8A-4147-A177-3AD203B41FA5}">
                      <a16:colId xmlns:a16="http://schemas.microsoft.com/office/drawing/2014/main" val="20000"/>
                    </a:ext>
                  </a:extLst>
                </a:gridCol>
                <a:gridCol w="1236749">
                  <a:extLst>
                    <a:ext uri="{9D8B030D-6E8A-4147-A177-3AD203B41FA5}">
                      <a16:colId xmlns:a16="http://schemas.microsoft.com/office/drawing/2014/main" val="20001"/>
                    </a:ext>
                  </a:extLst>
                </a:gridCol>
                <a:gridCol w="1379451">
                  <a:extLst>
                    <a:ext uri="{9D8B030D-6E8A-4147-A177-3AD203B41FA5}">
                      <a16:colId xmlns:a16="http://schemas.microsoft.com/office/drawing/2014/main" val="20002"/>
                    </a:ext>
                  </a:extLst>
                </a:gridCol>
                <a:gridCol w="2616200">
                  <a:extLst>
                    <a:ext uri="{9D8B030D-6E8A-4147-A177-3AD203B41FA5}">
                      <a16:colId xmlns:a16="http://schemas.microsoft.com/office/drawing/2014/main" val="20003"/>
                    </a:ext>
                  </a:extLst>
                </a:gridCol>
              </a:tblGrid>
              <a:tr h="82232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Lime required to neutralize the soil acidity produced by fertilizers if all ammonium-N is converted to nitrate-N.</a:t>
                      </a:r>
                      <a:endParaRPr kumimoji="0" lang="en-US" sz="2800" b="0" i="0" u="none" strike="noStrike" cap="none" normalizeH="0" baseline="0" dirty="0" smtClean="0">
                        <a:ln>
                          <a:noFill/>
                        </a:ln>
                        <a:solidFill>
                          <a:schemeClr val="tx1"/>
                        </a:solidFill>
                        <a:effectLst/>
                        <a:latin typeface="Arial" charset="0"/>
                      </a:endParaRPr>
                    </a:p>
                  </a:txBody>
                  <a:tcPr marL="13195" marR="13195" marT="13195" marB="13195" anchor="ctr"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223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tx1"/>
                          </a:solidFill>
                          <a:effectLst/>
                          <a:latin typeface="Arial" charset="0"/>
                        </a:rPr>
                        <a:t>Nitrogen source</a:t>
                      </a:r>
                      <a:endParaRPr kumimoji="0" lang="en-US" sz="2000" b="0" i="0" u="none" strike="noStrike" cap="none" normalizeH="0" baseline="0" dirty="0" smtClean="0">
                        <a:ln>
                          <a:noFill/>
                        </a:ln>
                        <a:solidFill>
                          <a:schemeClr val="tx1"/>
                        </a:solidFill>
                        <a:effectLst/>
                        <a:latin typeface="Arial" charset="0"/>
                      </a:endParaRPr>
                    </a:p>
                  </a:txBody>
                  <a:tcPr marL="13195" marR="13195" marT="13195" marB="13195"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dirty="0" smtClean="0"/>
                        <a:t>Chemical Formula</a:t>
                      </a:r>
                      <a:endParaRPr lang="en-US" dirty="0"/>
                    </a:p>
                  </a:txBody>
                  <a:tcPr marL="13195" marR="13195" marT="13195" marB="13195"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dirty="0" smtClean="0">
                          <a:ln>
                            <a:noFill/>
                          </a:ln>
                          <a:solidFill>
                            <a:schemeClr val="tx1"/>
                          </a:solidFill>
                          <a:effectLst/>
                          <a:latin typeface="Arial" charset="0"/>
                        </a:rPr>
                        <a:t>Composition</a:t>
                      </a:r>
                      <a:endParaRPr kumimoji="0" lang="en-US" sz="2000" b="0" i="0" u="none" strike="noStrike" cap="none" normalizeH="0" baseline="0" dirty="0" smtClean="0">
                        <a:ln>
                          <a:noFill/>
                        </a:ln>
                        <a:solidFill>
                          <a:schemeClr val="tx1"/>
                        </a:solidFill>
                        <a:effectLst/>
                        <a:latin typeface="Arial" charset="0"/>
                      </a:endParaRPr>
                    </a:p>
                  </a:txBody>
                  <a:tcPr marL="13195" marR="13195" marT="13195" marB="13195"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0" i="1" u="none" strike="noStrike" cap="none" normalizeH="0" baseline="0" smtClean="0">
                          <a:ln>
                            <a:noFill/>
                          </a:ln>
                          <a:solidFill>
                            <a:schemeClr val="tx1"/>
                          </a:solidFill>
                          <a:effectLst/>
                          <a:latin typeface="Arial" charset="0"/>
                        </a:rPr>
                        <a:t>Lime required (lb CaCO</a:t>
                      </a:r>
                      <a:r>
                        <a:rPr kumimoji="0" lang="pt-BR" sz="2000" b="0" i="1" u="none" strike="noStrike" cap="none" normalizeH="0" baseline="-25000" smtClean="0">
                          <a:ln>
                            <a:noFill/>
                          </a:ln>
                          <a:solidFill>
                            <a:schemeClr val="tx1"/>
                          </a:solidFill>
                          <a:effectLst/>
                          <a:latin typeface="Arial" charset="0"/>
                        </a:rPr>
                        <a:t>3</a:t>
                      </a:r>
                      <a:r>
                        <a:rPr kumimoji="0" lang="pt-BR" sz="2000" b="0" i="1" u="none" strike="noStrike" cap="none" normalizeH="0" baseline="0" smtClean="0">
                          <a:ln>
                            <a:noFill/>
                          </a:ln>
                          <a:solidFill>
                            <a:schemeClr val="tx1"/>
                          </a:solidFill>
                          <a:effectLst/>
                          <a:latin typeface="Arial" charset="0"/>
                        </a:rPr>
                        <a:t> / lb N)</a:t>
                      </a:r>
                      <a:endParaRPr kumimoji="0" lang="pt-BR" sz="2000" b="0" i="0" u="none" strike="noStrike" cap="none" normalizeH="0" baseline="0" smtClean="0">
                        <a:ln>
                          <a:noFill/>
                        </a:ln>
                        <a:solidFill>
                          <a:schemeClr val="tx1"/>
                        </a:solidFill>
                        <a:effectLst/>
                        <a:latin typeface="Arial" charset="0"/>
                      </a:endParaRPr>
                    </a:p>
                  </a:txBody>
                  <a:tcPr marL="13195" marR="13195" marT="13195" marB="13195"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03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Anhydrous ammonia</a:t>
                      </a:r>
                    </a:p>
                  </a:txBody>
                  <a:tcPr marL="13195" marR="13195" marT="13195" marB="13195"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D9D9D9"/>
                    </a:solidFill>
                  </a:tcPr>
                </a:tc>
                <a:tc>
                  <a:txBody>
                    <a:bodyPr/>
                    <a:lstStyle/>
                    <a:p>
                      <a:pPr algn="ctr"/>
                      <a:r>
                        <a:rPr lang="en-US" dirty="0" smtClean="0"/>
                        <a:t>NH</a:t>
                      </a:r>
                      <a:r>
                        <a:rPr lang="en-US" baseline="-25000" dirty="0" smtClean="0"/>
                        <a:t>3</a:t>
                      </a:r>
                      <a:endParaRPr lang="en-US" baseline="-25000" dirty="0"/>
                    </a:p>
                  </a:txBody>
                  <a:tcPr marL="13195" marR="13195" marT="13195" marB="13195"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82-0-0</a:t>
                      </a:r>
                    </a:p>
                  </a:txBody>
                  <a:tcPr marL="13195" marR="13195" marT="13195" marB="13195"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1.8</a:t>
                      </a:r>
                    </a:p>
                  </a:txBody>
                  <a:tcPr marL="13195" marR="13195" marT="13195" marB="13195"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2"/>
                  </a:ext>
                </a:extLst>
              </a:tr>
              <a:tr h="3270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Urea</a:t>
                      </a:r>
                    </a:p>
                  </a:txBody>
                  <a:tcPr marL="13195" marR="13195" marT="13195" marB="13195" anchor="ctr" horzOverflow="overflow">
                    <a:lnL>
                      <a:noFill/>
                    </a:lnL>
                    <a:lnR>
                      <a:noFill/>
                    </a:lnR>
                    <a:lnT>
                      <a:noFill/>
                    </a:lnT>
                    <a:lnB>
                      <a:noFill/>
                    </a:lnB>
                    <a:lnTlToBr>
                      <a:noFill/>
                    </a:lnTlToBr>
                    <a:lnBlToTr>
                      <a:noFill/>
                    </a:lnBlToTr>
                    <a:noFill/>
                  </a:tcPr>
                </a:tc>
                <a:tc>
                  <a:txBody>
                    <a:bodyPr/>
                    <a:lstStyle/>
                    <a:p>
                      <a:pPr algn="ctr"/>
                      <a:r>
                        <a:rPr lang="en-US" dirty="0" smtClean="0"/>
                        <a:t>(NH</a:t>
                      </a:r>
                      <a:r>
                        <a:rPr lang="en-US" baseline="-25000" dirty="0" smtClean="0"/>
                        <a:t>2</a:t>
                      </a:r>
                      <a:r>
                        <a:rPr lang="en-US" dirty="0" smtClean="0"/>
                        <a:t>)</a:t>
                      </a:r>
                      <a:r>
                        <a:rPr lang="en-US" baseline="-25000" dirty="0" smtClean="0"/>
                        <a:t> 2</a:t>
                      </a:r>
                      <a:r>
                        <a:rPr lang="en-US" dirty="0" smtClean="0"/>
                        <a:t> CO</a:t>
                      </a:r>
                      <a:endParaRPr lang="en-US" dirty="0"/>
                    </a:p>
                  </a:txBody>
                  <a:tcPr marL="13195" marR="13195" marT="13195" marB="13195"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46-0-0</a:t>
                      </a:r>
                    </a:p>
                  </a:txBody>
                  <a:tcPr marL="13195" marR="13195" marT="13195" marB="13195"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1.8</a:t>
                      </a:r>
                    </a:p>
                  </a:txBody>
                  <a:tcPr marL="13195" marR="13195" marT="13195" marB="13195"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603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Ammonium nitrate</a:t>
                      </a:r>
                    </a:p>
                  </a:txBody>
                  <a:tcPr marL="13195" marR="13195" marT="13195" marB="13195" anchor="ctr" horzOverflow="overflow">
                    <a:lnL>
                      <a:noFill/>
                    </a:lnL>
                    <a:lnR>
                      <a:noFill/>
                    </a:lnR>
                    <a:lnT>
                      <a:noFill/>
                    </a:lnT>
                    <a:lnB>
                      <a:noFill/>
                    </a:lnB>
                    <a:lnTlToBr>
                      <a:noFill/>
                    </a:lnTlToBr>
                    <a:lnBlToTr>
                      <a:noFill/>
                    </a:lnBlToTr>
                    <a:solidFill>
                      <a:srgbClr val="D9D9D9"/>
                    </a:solidFill>
                  </a:tcPr>
                </a:tc>
                <a:tc>
                  <a:txBody>
                    <a:bodyPr/>
                    <a:lstStyle/>
                    <a:p>
                      <a:pPr algn="ctr"/>
                      <a:r>
                        <a:rPr lang="en-US" dirty="0" smtClean="0"/>
                        <a:t>NH</a:t>
                      </a:r>
                      <a:r>
                        <a:rPr lang="en-US" baseline="-25000" dirty="0" smtClean="0"/>
                        <a:t>4</a:t>
                      </a:r>
                      <a:r>
                        <a:rPr lang="en-US" baseline="0" dirty="0" smtClean="0"/>
                        <a:t> NO</a:t>
                      </a:r>
                      <a:r>
                        <a:rPr lang="en-US" baseline="-25000" dirty="0" smtClean="0"/>
                        <a:t>3</a:t>
                      </a:r>
                      <a:endParaRPr lang="en-US" dirty="0"/>
                    </a:p>
                  </a:txBody>
                  <a:tcPr marL="13195" marR="13195" marT="13195" marB="13195" anchor="ctr" horzOverflow="overflow">
                    <a:lnL>
                      <a:noFill/>
                    </a:lnL>
                    <a:lnR>
                      <a:noFill/>
                    </a:lnR>
                    <a:lnT>
                      <a:noFill/>
                    </a:lnT>
                    <a:lnB>
                      <a:noFill/>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34-0-0</a:t>
                      </a:r>
                    </a:p>
                  </a:txBody>
                  <a:tcPr marL="13195" marR="13195" marT="13195" marB="13195" anchor="ctr" horzOverflow="overflow">
                    <a:lnL>
                      <a:noFill/>
                    </a:lnL>
                    <a:lnR>
                      <a:noFill/>
                    </a:lnR>
                    <a:lnT>
                      <a:noFill/>
                    </a:lnT>
                    <a:lnB>
                      <a:noFill/>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1.8</a:t>
                      </a:r>
                    </a:p>
                  </a:txBody>
                  <a:tcPr marL="13195" marR="13195" marT="13195" marB="13195" anchor="ctr" horzOverflow="overflow">
                    <a:lnL>
                      <a:noFill/>
                    </a:lnL>
                    <a:lnR>
                      <a:noFill/>
                    </a:lnR>
                    <a:lnT>
                      <a:noFill/>
                    </a:lnT>
                    <a:lnB>
                      <a:noFill/>
                    </a:lnB>
                    <a:lnTlToBr>
                      <a:noFill/>
                    </a:lnTlToBr>
                    <a:lnBlToTr>
                      <a:noFill/>
                    </a:lnBlToTr>
                    <a:solidFill>
                      <a:srgbClr val="D9D9D9"/>
                    </a:solidFill>
                  </a:tcPr>
                </a:tc>
                <a:extLst>
                  <a:ext uri="{0D108BD9-81ED-4DB2-BD59-A6C34878D82A}">
                    <a16:rowId xmlns:a16="http://schemas.microsoft.com/office/drawing/2014/main" val="10004"/>
                  </a:ext>
                </a:extLst>
              </a:tr>
              <a:tr h="5603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Ammonium sulfate</a:t>
                      </a:r>
                    </a:p>
                  </a:txBody>
                  <a:tcPr marL="13195" marR="13195" marT="13195" marB="13195" anchor="ctr" horzOverflow="overflow">
                    <a:lnL>
                      <a:noFill/>
                    </a:lnL>
                    <a:lnR>
                      <a:noFill/>
                    </a:lnR>
                    <a:lnT>
                      <a:noFill/>
                    </a:lnT>
                    <a:lnB>
                      <a:noFill/>
                    </a:lnB>
                    <a:lnTlToBr>
                      <a:noFill/>
                    </a:lnTlToBr>
                    <a:lnBlToTr>
                      <a:noFill/>
                    </a:lnBlToTr>
                    <a:noFill/>
                  </a:tcPr>
                </a:tc>
                <a:tc>
                  <a:txBody>
                    <a:bodyPr/>
                    <a:lstStyle/>
                    <a:p>
                      <a:pPr algn="ctr"/>
                      <a:r>
                        <a:rPr lang="en-US" dirty="0" smtClean="0"/>
                        <a:t>(NH</a:t>
                      </a:r>
                      <a:r>
                        <a:rPr lang="en-US" baseline="-25000" dirty="0" smtClean="0"/>
                        <a:t>4</a:t>
                      </a:r>
                      <a:r>
                        <a:rPr lang="en-US" dirty="0" smtClean="0"/>
                        <a:t>)</a:t>
                      </a:r>
                      <a:r>
                        <a:rPr lang="en-US" baseline="-25000" dirty="0" smtClean="0"/>
                        <a:t> 2</a:t>
                      </a:r>
                      <a:r>
                        <a:rPr lang="en-US" dirty="0" smtClean="0"/>
                        <a:t>SO</a:t>
                      </a:r>
                      <a:r>
                        <a:rPr lang="en-US" baseline="-25000" dirty="0" smtClean="0"/>
                        <a:t>4</a:t>
                      </a:r>
                      <a:endParaRPr lang="en-US" dirty="0"/>
                    </a:p>
                  </a:txBody>
                  <a:tcPr marL="13195" marR="13195" marT="13195" marB="13195"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21-0-0-24</a:t>
                      </a:r>
                    </a:p>
                  </a:txBody>
                  <a:tcPr marL="13195" marR="13195" marT="13195" marB="13195"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5.4</a:t>
                      </a:r>
                    </a:p>
                  </a:txBody>
                  <a:tcPr marL="13195" marR="13195" marT="13195" marB="13195"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238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Monoammonium phosphate</a:t>
                      </a:r>
                    </a:p>
                  </a:txBody>
                  <a:tcPr marL="13195" marR="13195" marT="13195" marB="13195" anchor="ctr" horzOverflow="overflow">
                    <a:lnL>
                      <a:noFill/>
                    </a:lnL>
                    <a:lnR>
                      <a:noFill/>
                    </a:lnR>
                    <a:lnT>
                      <a:noFill/>
                    </a:lnT>
                    <a:lnB>
                      <a:noFill/>
                    </a:lnB>
                    <a:lnTlToBr>
                      <a:noFill/>
                    </a:lnTlToBr>
                    <a:lnBlToTr>
                      <a:noFill/>
                    </a:lnBlToTr>
                    <a:solidFill>
                      <a:srgbClr val="D9D9D9"/>
                    </a:solidFill>
                  </a:tcPr>
                </a:tc>
                <a:tc>
                  <a:txBody>
                    <a:bodyPr/>
                    <a:lstStyle/>
                    <a:p>
                      <a:pPr algn="ctr"/>
                      <a:r>
                        <a:rPr lang="en-US" dirty="0" smtClean="0"/>
                        <a:t>NH</a:t>
                      </a:r>
                      <a:r>
                        <a:rPr lang="en-US" baseline="-25000" dirty="0" smtClean="0"/>
                        <a:t>4</a:t>
                      </a:r>
                      <a:r>
                        <a:rPr lang="en-US" dirty="0" smtClean="0"/>
                        <a:t>H</a:t>
                      </a:r>
                      <a:r>
                        <a:rPr lang="en-US" baseline="-25000" dirty="0" smtClean="0"/>
                        <a:t>2</a:t>
                      </a:r>
                      <a:r>
                        <a:rPr lang="en-US" dirty="0" smtClean="0"/>
                        <a:t>PO</a:t>
                      </a:r>
                      <a:r>
                        <a:rPr lang="en-US" baseline="-25000" dirty="0" smtClean="0"/>
                        <a:t>4</a:t>
                      </a:r>
                      <a:endParaRPr lang="en-US" dirty="0"/>
                    </a:p>
                  </a:txBody>
                  <a:tcPr marL="13195" marR="13195" marT="13195" marB="13195" anchor="ctr" horzOverflow="overflow">
                    <a:lnL>
                      <a:noFill/>
                    </a:lnL>
                    <a:lnR>
                      <a:noFill/>
                    </a:lnR>
                    <a:lnT>
                      <a:noFill/>
                    </a:lnT>
                    <a:lnB>
                      <a:noFill/>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10-52-0</a:t>
                      </a:r>
                    </a:p>
                  </a:txBody>
                  <a:tcPr marL="13195" marR="13195" marT="13195" marB="13195" anchor="ctr" horzOverflow="overflow">
                    <a:lnL>
                      <a:noFill/>
                    </a:lnL>
                    <a:lnR>
                      <a:noFill/>
                    </a:lnR>
                    <a:lnT>
                      <a:noFill/>
                    </a:lnT>
                    <a:lnB>
                      <a:noFill/>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5.4</a:t>
                      </a:r>
                    </a:p>
                  </a:txBody>
                  <a:tcPr marL="13195" marR="13195" marT="13195" marB="13195" anchor="ctr" horzOverflow="overflow">
                    <a:lnL>
                      <a:noFill/>
                    </a:lnL>
                    <a:lnR>
                      <a:noFill/>
                    </a:lnR>
                    <a:lnT>
                      <a:noFill/>
                    </a:lnT>
                    <a:lnB>
                      <a:noFill/>
                    </a:lnB>
                    <a:lnTlToBr>
                      <a:noFill/>
                    </a:lnTlToBr>
                    <a:lnBlToTr>
                      <a:noFill/>
                    </a:lnBlToTr>
                    <a:solidFill>
                      <a:srgbClr val="D9D9D9"/>
                    </a:solidFill>
                  </a:tcPr>
                </a:tc>
                <a:extLst>
                  <a:ext uri="{0D108BD9-81ED-4DB2-BD59-A6C34878D82A}">
                    <a16:rowId xmlns:a16="http://schemas.microsoft.com/office/drawing/2014/main" val="10006"/>
                  </a:ext>
                </a:extLst>
              </a:tr>
              <a:tr h="5603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Diammonium phosphate</a:t>
                      </a:r>
                    </a:p>
                  </a:txBody>
                  <a:tcPr marL="13195" marR="13195" marT="13195" marB="13195" anchor="ctr" horzOverflow="overflow">
                    <a:lnL>
                      <a:noFill/>
                    </a:lnL>
                    <a:lnR>
                      <a:noFill/>
                    </a:lnR>
                    <a:lnT>
                      <a:noFill/>
                    </a:lnT>
                    <a:lnB>
                      <a:noFill/>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(NH</a:t>
                      </a:r>
                      <a:r>
                        <a:rPr lang="en-US" baseline="-25000" dirty="0" smtClean="0"/>
                        <a:t>4</a:t>
                      </a:r>
                      <a:r>
                        <a:rPr lang="en-US" dirty="0" smtClean="0"/>
                        <a:t>)</a:t>
                      </a:r>
                      <a:r>
                        <a:rPr lang="en-US" baseline="-25000" dirty="0" smtClean="0"/>
                        <a:t> 2</a:t>
                      </a:r>
                      <a:r>
                        <a:rPr lang="en-US" dirty="0" smtClean="0"/>
                        <a:t>HPO</a:t>
                      </a:r>
                      <a:r>
                        <a:rPr lang="en-US" baseline="-25000" dirty="0" smtClean="0"/>
                        <a:t>4</a:t>
                      </a:r>
                      <a:endParaRPr lang="en-US" dirty="0" smtClean="0"/>
                    </a:p>
                    <a:p>
                      <a:pPr algn="ctr"/>
                      <a:endParaRPr lang="en-US" dirty="0"/>
                    </a:p>
                  </a:txBody>
                  <a:tcPr marL="13195" marR="13195" marT="13195" marB="13195"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18-46-0</a:t>
                      </a:r>
                    </a:p>
                  </a:txBody>
                  <a:tcPr marL="13195" marR="13195" marT="13195" marB="13195"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3.6</a:t>
                      </a:r>
                    </a:p>
                  </a:txBody>
                  <a:tcPr marL="13195" marR="13195" marT="13195" marB="13195"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5603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Triple super phosphate</a:t>
                      </a:r>
                    </a:p>
                  </a:txBody>
                  <a:tcPr marL="13195" marR="13195" marT="13195" marB="13195"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algn="ctr"/>
                      <a:r>
                        <a:rPr lang="en-US" dirty="0" smtClean="0"/>
                        <a:t>P</a:t>
                      </a:r>
                      <a:r>
                        <a:rPr lang="en-US" baseline="-25000" dirty="0" smtClean="0"/>
                        <a:t>2</a:t>
                      </a:r>
                      <a:r>
                        <a:rPr lang="en-US" dirty="0" smtClean="0"/>
                        <a:t>O</a:t>
                      </a:r>
                      <a:r>
                        <a:rPr lang="en-US" baseline="-25000" dirty="0" smtClean="0"/>
                        <a:t>5</a:t>
                      </a:r>
                      <a:endParaRPr lang="en-US" baseline="-25000" dirty="0"/>
                    </a:p>
                  </a:txBody>
                  <a:tcPr marL="13195" marR="13195" marT="13195" marB="13195"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0-46-0</a:t>
                      </a:r>
                    </a:p>
                  </a:txBody>
                  <a:tcPr marL="13195" marR="13195" marT="13195" marB="13195"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0.0</a:t>
                      </a:r>
                    </a:p>
                  </a:txBody>
                  <a:tcPr marL="13195" marR="13195" marT="13195" marB="13195"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8"/>
                  </a:ext>
                </a:extLst>
              </a:tr>
              <a:tr h="298450">
                <a:tc gridSpan="4">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smtClean="0">
                          <a:ln>
                            <a:noFill/>
                          </a:ln>
                          <a:solidFill>
                            <a:schemeClr val="tx1"/>
                          </a:solidFill>
                          <a:effectLst/>
                          <a:latin typeface="Arial" charset="0"/>
                        </a:rPr>
                        <a:t>                                                                 Adapted from </a:t>
                      </a:r>
                      <a:r>
                        <a:rPr kumimoji="0" lang="en-US" sz="1600" b="0" i="1" u="none" strike="noStrike" cap="none" normalizeH="0" baseline="0" dirty="0" err="1" smtClean="0">
                          <a:ln>
                            <a:noFill/>
                          </a:ln>
                          <a:solidFill>
                            <a:schemeClr val="tx1"/>
                          </a:solidFill>
                          <a:effectLst/>
                          <a:latin typeface="Arial" charset="0"/>
                        </a:rPr>
                        <a:t>Havlin</a:t>
                      </a:r>
                      <a:r>
                        <a:rPr kumimoji="0" lang="en-US" sz="1600" b="0" i="1" u="none" strike="noStrike" cap="none" normalizeH="0" baseline="0" dirty="0" smtClean="0">
                          <a:ln>
                            <a:noFill/>
                          </a:ln>
                          <a:solidFill>
                            <a:schemeClr val="tx1"/>
                          </a:solidFill>
                          <a:effectLst/>
                          <a:latin typeface="Arial" charset="0"/>
                        </a:rPr>
                        <a:t> et al., 1999.</a:t>
                      </a:r>
                      <a:endParaRPr kumimoji="0" lang="en-US" sz="1600" b="0" i="0" u="none" strike="noStrike" cap="none" normalizeH="0" baseline="0" dirty="0" smtClean="0">
                        <a:ln>
                          <a:noFill/>
                        </a:ln>
                        <a:solidFill>
                          <a:schemeClr val="tx1"/>
                        </a:solidFill>
                        <a:effectLst/>
                        <a:latin typeface="Arial" charset="0"/>
                      </a:endParaRPr>
                    </a:p>
                  </a:txBody>
                  <a:tcPr marL="13195" marR="13195" marT="13195" marB="13195"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412451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5" name="Rectangle 3"/>
          <p:cNvSpPr>
            <a:spLocks noGrp="1" noChangeArrowheads="1"/>
          </p:cNvSpPr>
          <p:nvPr>
            <p:ph type="body" idx="1"/>
          </p:nvPr>
        </p:nvSpPr>
        <p:spPr>
          <a:xfrm>
            <a:off x="457200" y="381000"/>
            <a:ext cx="7772400" cy="4530725"/>
          </a:xfrm>
        </p:spPr>
        <p:txBody>
          <a:bodyPr/>
          <a:lstStyle/>
          <a:p>
            <a:pPr marL="114300" indent="0" eaLnBrk="1" hangingPunct="1">
              <a:buNone/>
              <a:defRPr/>
            </a:pPr>
            <a:endParaRPr lang="en-US" dirty="0" smtClean="0"/>
          </a:p>
          <a:p>
            <a:pPr marL="114300" indent="0" eaLnBrk="1" hangingPunct="1">
              <a:buNone/>
              <a:defRPr/>
            </a:pPr>
            <a:r>
              <a:rPr lang="en-US" dirty="0" smtClean="0"/>
              <a:t>However, if the OH</a:t>
            </a:r>
            <a:r>
              <a:rPr lang="en-US" baseline="30000" dirty="0" smtClean="0"/>
              <a:t>-</a:t>
            </a:r>
            <a:r>
              <a:rPr lang="en-US" dirty="0" smtClean="0"/>
              <a:t> generated by N mineralization is considered then for the process of mineralization and nitrification…</a:t>
            </a:r>
          </a:p>
        </p:txBody>
      </p:sp>
      <p:pic>
        <p:nvPicPr>
          <p:cNvPr id="2253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667000"/>
            <a:ext cx="7848600" cy="24447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53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200400"/>
            <a:ext cx="7848600" cy="24923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533" name="Text Box 6"/>
          <p:cNvSpPr txBox="1">
            <a:spLocks noChangeArrowheads="1"/>
          </p:cNvSpPr>
          <p:nvPr/>
        </p:nvSpPr>
        <p:spPr bwMode="auto">
          <a:xfrm>
            <a:off x="304800" y="3810000"/>
            <a:ext cx="7924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itchFamily="2" charset="2"/>
              <a:buBlip>
                <a:blip r:embed="rId5"/>
              </a:buBlip>
              <a:defRPr sz="3200">
                <a:solidFill>
                  <a:schemeClr val="tx1"/>
                </a:solidFill>
                <a:latin typeface="Verdana" pitchFamily="34" charset="0"/>
              </a:defRPr>
            </a:lvl1pPr>
            <a:lvl2pPr marL="742950" indent="-285750">
              <a:spcBef>
                <a:spcPct val="20000"/>
              </a:spcBef>
              <a:buChar char="–"/>
              <a:defRPr sz="2800">
                <a:solidFill>
                  <a:schemeClr val="tx1"/>
                </a:solidFill>
                <a:latin typeface="Verdana" pitchFamily="34" charset="0"/>
              </a:defRPr>
            </a:lvl2pPr>
            <a:lvl3pPr marL="1143000" indent="-228600">
              <a:spcBef>
                <a:spcPct val="20000"/>
              </a:spcBef>
              <a:buClr>
                <a:schemeClr val="hlink"/>
              </a:buClr>
              <a:buFont typeface="Wingdings" pitchFamily="2" charset="2"/>
              <a:buBlip>
                <a:blip r:embed="rId5"/>
              </a:buBlip>
              <a:defRPr sz="2400">
                <a:solidFill>
                  <a:schemeClr val="tx1"/>
                </a:solidFill>
                <a:latin typeface="Verdana" pitchFamily="34" charset="0"/>
              </a:defRPr>
            </a:lvl3pPr>
            <a:lvl4pPr marL="1600200" indent="-228600">
              <a:spcBef>
                <a:spcPct val="20000"/>
              </a:spcBef>
              <a:buChar char="–"/>
              <a:defRPr sz="2000">
                <a:solidFill>
                  <a:schemeClr val="tx1"/>
                </a:solidFill>
                <a:latin typeface="Verdana" pitchFamily="34" charset="0"/>
              </a:defRPr>
            </a:lvl4pPr>
            <a:lvl5pPr marL="2057400" indent="-228600">
              <a:spcBef>
                <a:spcPct val="20000"/>
              </a:spcBef>
              <a:buClr>
                <a:schemeClr val="hlink"/>
              </a:buClr>
              <a:buFont typeface="Wingdings" pitchFamily="2" charset="2"/>
              <a:buBlip>
                <a:blip r:embed="rId5"/>
              </a:buBlip>
              <a:defRPr sz="2000">
                <a:solidFill>
                  <a:schemeClr val="tx1"/>
                </a:solidFill>
                <a:latin typeface="Verdana" pitchFamily="34" charset="0"/>
              </a:defRPr>
            </a:lvl5pPr>
            <a:lvl6pPr marL="2514600" indent="-228600" eaLnBrk="0" fontAlgn="base" hangingPunct="0">
              <a:spcBef>
                <a:spcPct val="20000"/>
              </a:spcBef>
              <a:spcAft>
                <a:spcPct val="0"/>
              </a:spcAft>
              <a:buClr>
                <a:schemeClr val="hlink"/>
              </a:buClr>
              <a:buFont typeface="Wingdings" pitchFamily="2" charset="2"/>
              <a:buBlip>
                <a:blip r:embed="rId5"/>
              </a:buBlip>
              <a:defRPr sz="2000">
                <a:solidFill>
                  <a:schemeClr val="tx1"/>
                </a:solidFill>
                <a:latin typeface="Verdana" pitchFamily="34" charset="0"/>
              </a:defRPr>
            </a:lvl6pPr>
            <a:lvl7pPr marL="2971800" indent="-228600" eaLnBrk="0" fontAlgn="base" hangingPunct="0">
              <a:spcBef>
                <a:spcPct val="20000"/>
              </a:spcBef>
              <a:spcAft>
                <a:spcPct val="0"/>
              </a:spcAft>
              <a:buClr>
                <a:schemeClr val="hlink"/>
              </a:buClr>
              <a:buFont typeface="Wingdings" pitchFamily="2" charset="2"/>
              <a:buBlip>
                <a:blip r:embed="rId5"/>
              </a:buBlip>
              <a:defRPr sz="2000">
                <a:solidFill>
                  <a:schemeClr val="tx1"/>
                </a:solidFill>
                <a:latin typeface="Verdana" pitchFamily="34" charset="0"/>
              </a:defRPr>
            </a:lvl7pPr>
            <a:lvl8pPr marL="3429000" indent="-228600" eaLnBrk="0" fontAlgn="base" hangingPunct="0">
              <a:spcBef>
                <a:spcPct val="20000"/>
              </a:spcBef>
              <a:spcAft>
                <a:spcPct val="0"/>
              </a:spcAft>
              <a:buClr>
                <a:schemeClr val="hlink"/>
              </a:buClr>
              <a:buFont typeface="Wingdings" pitchFamily="2" charset="2"/>
              <a:buBlip>
                <a:blip r:embed="rId5"/>
              </a:buBlip>
              <a:defRPr sz="2000">
                <a:solidFill>
                  <a:schemeClr val="tx1"/>
                </a:solidFill>
                <a:latin typeface="Verdana" pitchFamily="34" charset="0"/>
              </a:defRPr>
            </a:lvl8pPr>
            <a:lvl9pPr marL="3886200" indent="-228600" eaLnBrk="0" fontAlgn="base" hangingPunct="0">
              <a:spcBef>
                <a:spcPct val="20000"/>
              </a:spcBef>
              <a:spcAft>
                <a:spcPct val="0"/>
              </a:spcAft>
              <a:buClr>
                <a:schemeClr val="hlink"/>
              </a:buClr>
              <a:buFont typeface="Wingdings" pitchFamily="2" charset="2"/>
              <a:buBlip>
                <a:blip r:embed="rId5"/>
              </a:buBlip>
              <a:defRPr sz="2000">
                <a:solidFill>
                  <a:schemeClr val="tx1"/>
                </a:solidFill>
                <a:latin typeface="Verdana" pitchFamily="34" charset="0"/>
              </a:defRPr>
            </a:lvl9pPr>
          </a:lstStyle>
          <a:p>
            <a:pPr>
              <a:spcBef>
                <a:spcPct val="50000"/>
              </a:spcBef>
              <a:buClrTx/>
              <a:buFontTx/>
              <a:buNone/>
            </a:pPr>
            <a:r>
              <a:rPr lang="en-US" altLang="en-US" sz="2000" dirty="0"/>
              <a:t>And the sum affect of these two processes, with NH</a:t>
            </a:r>
            <a:r>
              <a:rPr lang="en-US" altLang="en-US" sz="2000" baseline="-25000" dirty="0"/>
              <a:t>3</a:t>
            </a:r>
            <a:r>
              <a:rPr lang="en-US" altLang="en-US" sz="2000" dirty="0"/>
              <a:t>  and NH</a:t>
            </a:r>
            <a:r>
              <a:rPr lang="en-US" altLang="en-US" sz="2000" baseline="-25000" dirty="0"/>
              <a:t>4</a:t>
            </a:r>
            <a:r>
              <a:rPr lang="en-US" altLang="en-US" sz="2000" baseline="30000" dirty="0"/>
              <a:t>+</a:t>
            </a:r>
            <a:r>
              <a:rPr lang="en-US" altLang="en-US" sz="2000" dirty="0"/>
              <a:t>  as intermediates not shown in the final reaction </a:t>
            </a:r>
            <a:r>
              <a:rPr lang="en-US" altLang="en-US" sz="2000" dirty="0" err="1"/>
              <a:t>occuring</a:t>
            </a:r>
            <a:r>
              <a:rPr lang="en-US" altLang="en-US" sz="2000" dirty="0"/>
              <a:t> in a moist, aerobic environment would be…..</a:t>
            </a:r>
          </a:p>
        </p:txBody>
      </p:sp>
      <p:pic>
        <p:nvPicPr>
          <p:cNvPr id="22534"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5181600"/>
            <a:ext cx="7848600" cy="25876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6754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pPr eaLnBrk="1" hangingPunct="1">
              <a:defRPr/>
            </a:pPr>
            <a:r>
              <a:rPr lang="en-US" smtClean="0"/>
              <a:t>N and Acidity</a:t>
            </a:r>
          </a:p>
        </p:txBody>
      </p:sp>
      <p:sp>
        <p:nvSpPr>
          <p:cNvPr id="224259" name="Rectangle 3"/>
          <p:cNvSpPr>
            <a:spLocks noGrp="1" noChangeArrowheads="1"/>
          </p:cNvSpPr>
          <p:nvPr>
            <p:ph type="body" idx="1"/>
          </p:nvPr>
        </p:nvSpPr>
        <p:spPr>
          <a:xfrm>
            <a:off x="457200" y="1600200"/>
            <a:ext cx="8001000" cy="4343400"/>
          </a:xfrm>
        </p:spPr>
        <p:txBody>
          <a:bodyPr/>
          <a:lstStyle/>
          <a:p>
            <a:pPr eaLnBrk="1" hangingPunct="1">
              <a:defRPr/>
            </a:pPr>
            <a:r>
              <a:rPr lang="en-US" sz="2800" dirty="0" smtClean="0"/>
              <a:t>When organic forms of N are the source of NO</a:t>
            </a:r>
            <a:r>
              <a:rPr lang="en-US" sz="2800" baseline="-25000" dirty="0" smtClean="0"/>
              <a:t>3</a:t>
            </a:r>
            <a:r>
              <a:rPr lang="en-US" sz="2800" baseline="30000" dirty="0" smtClean="0"/>
              <a:t>-</a:t>
            </a:r>
            <a:r>
              <a:rPr lang="en-US" sz="2800" dirty="0" smtClean="0"/>
              <a:t> used by plants, only one mole of H</a:t>
            </a:r>
            <a:r>
              <a:rPr lang="en-US" sz="2800" baseline="30000" dirty="0" smtClean="0"/>
              <a:t>+</a:t>
            </a:r>
            <a:r>
              <a:rPr lang="en-US" sz="2800" dirty="0" smtClean="0"/>
              <a:t>, or acidity, is produced from each mole of N taken up by the plants.  </a:t>
            </a:r>
          </a:p>
          <a:p>
            <a:pPr eaLnBrk="1" hangingPunct="1">
              <a:defRPr/>
            </a:pPr>
            <a:r>
              <a:rPr lang="en-US" sz="2800" dirty="0" smtClean="0"/>
              <a:t>As NO</a:t>
            </a:r>
            <a:r>
              <a:rPr lang="en-US" sz="2800" baseline="-25000" dirty="0" smtClean="0"/>
              <a:t>3</a:t>
            </a:r>
            <a:r>
              <a:rPr lang="en-US" sz="2800" baseline="30000" dirty="0" smtClean="0"/>
              <a:t>- </a:t>
            </a:r>
            <a:r>
              <a:rPr lang="en-US" sz="2800" dirty="0" smtClean="0"/>
              <a:t>is metabolized and reduced to amino-N, the H</a:t>
            </a:r>
            <a:r>
              <a:rPr lang="en-US" sz="2800" baseline="30000" dirty="0" smtClean="0"/>
              <a:t>+</a:t>
            </a:r>
            <a:r>
              <a:rPr lang="en-US" sz="2800" dirty="0" smtClean="0"/>
              <a:t> is either neutralized or assimilated in the process and use of organic-N or amino-N by plants is not an acidifying process.</a:t>
            </a:r>
          </a:p>
        </p:txBody>
      </p:sp>
    </p:spTree>
    <p:extLst>
      <p:ext uri="{BB962C8B-B14F-4D97-AF65-F5344CB8AC3E}">
        <p14:creationId xmlns:p14="http://schemas.microsoft.com/office/powerpoint/2010/main" val="1439504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Nitrification</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5" y="2971800"/>
            <a:ext cx="9079615" cy="3522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068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09235" y="806981"/>
            <a:ext cx="675393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943600" y="2971800"/>
            <a:ext cx="635302" cy="369332"/>
          </a:xfrm>
          <a:prstGeom prst="rect">
            <a:avLst/>
          </a:prstGeom>
          <a:noFill/>
        </p:spPr>
        <p:txBody>
          <a:bodyPr wrap="none" rtlCol="0">
            <a:spAutoFit/>
          </a:bodyPr>
          <a:lstStyle/>
          <a:p>
            <a:r>
              <a:rPr lang="en-US" dirty="0" smtClean="0"/>
              <a:t>Urea</a:t>
            </a:r>
            <a:endParaRPr lang="en-US" dirty="0"/>
          </a:p>
        </p:txBody>
      </p:sp>
    </p:spTree>
    <p:extLst>
      <p:ext uri="{BB962C8B-B14F-4D97-AF65-F5344CB8AC3E}">
        <p14:creationId xmlns:p14="http://schemas.microsoft.com/office/powerpoint/2010/main" val="1244532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Nitrogen Losses</a:t>
            </a:r>
            <a:endParaRPr lang="en-US" dirty="0"/>
          </a:p>
        </p:txBody>
      </p:sp>
      <p:sp>
        <p:nvSpPr>
          <p:cNvPr id="3" name="Content Placeholder 2"/>
          <p:cNvSpPr>
            <a:spLocks noGrp="1"/>
          </p:cNvSpPr>
          <p:nvPr>
            <p:ph idx="1"/>
          </p:nvPr>
        </p:nvSpPr>
        <p:spPr/>
        <p:txBody>
          <a:bodyPr/>
          <a:lstStyle/>
          <a:p>
            <a:r>
              <a:rPr lang="en-US" dirty="0"/>
              <a:t>Leaching</a:t>
            </a:r>
          </a:p>
          <a:p>
            <a:pPr lvl="1"/>
            <a:r>
              <a:rPr lang="en-US" dirty="0"/>
              <a:t>NO</a:t>
            </a:r>
            <a:r>
              <a:rPr lang="en-US" baseline="-25000" dirty="0"/>
              <a:t>3</a:t>
            </a:r>
            <a:r>
              <a:rPr lang="en-US" dirty="0"/>
              <a:t> – follows water flow.</a:t>
            </a:r>
            <a:endParaRPr lang="en-US" baseline="-25000" dirty="0"/>
          </a:p>
          <a:p>
            <a:r>
              <a:rPr lang="en-US" dirty="0"/>
              <a:t>Ammonia Volatilization</a:t>
            </a:r>
          </a:p>
          <a:p>
            <a:pPr lvl="1"/>
            <a:r>
              <a:rPr lang="en-US" dirty="0"/>
              <a:t>NH</a:t>
            </a:r>
            <a:r>
              <a:rPr lang="en-US" baseline="-25000" dirty="0"/>
              <a:t>4</a:t>
            </a:r>
            <a:r>
              <a:rPr lang="en-US" dirty="0"/>
              <a:t> at a pH &gt;7 H is stripped off and NH</a:t>
            </a:r>
            <a:r>
              <a:rPr lang="en-US" baseline="-25000" dirty="0"/>
              <a:t>3</a:t>
            </a:r>
            <a:r>
              <a:rPr lang="en-US" dirty="0"/>
              <a:t> (gas) formed.</a:t>
            </a:r>
            <a:endParaRPr lang="en-US" baseline="-25000" dirty="0"/>
          </a:p>
          <a:p>
            <a:r>
              <a:rPr lang="en-US" dirty="0" err="1"/>
              <a:t>Denitrification</a:t>
            </a:r>
            <a:endParaRPr lang="en-US" dirty="0"/>
          </a:p>
          <a:p>
            <a:pPr lvl="1"/>
            <a:r>
              <a:rPr lang="en-US" dirty="0"/>
              <a:t>NO</a:t>
            </a:r>
            <a:r>
              <a:rPr lang="en-US" baseline="-25000" dirty="0"/>
              <a:t>3</a:t>
            </a:r>
            <a:r>
              <a:rPr lang="en-US" dirty="0"/>
              <a:t> in waterlogged soil. Microbes strip O off</a:t>
            </a:r>
            <a:endParaRPr lang="en-US" baseline="-25000" dirty="0"/>
          </a:p>
          <a:p>
            <a:r>
              <a:rPr lang="en-US" dirty="0"/>
              <a:t>Plant Loss</a:t>
            </a:r>
          </a:p>
          <a:p>
            <a:pPr lvl="1"/>
            <a:r>
              <a:rPr lang="en-US" dirty="0"/>
              <a:t>NO</a:t>
            </a:r>
            <a:r>
              <a:rPr lang="en-US" baseline="-25000" dirty="0"/>
              <a:t>3</a:t>
            </a:r>
            <a:r>
              <a:rPr lang="en-US" dirty="0"/>
              <a:t> and NH</a:t>
            </a:r>
            <a:r>
              <a:rPr lang="en-US" baseline="-25000" dirty="0"/>
              <a:t>4</a:t>
            </a:r>
            <a:r>
              <a:rPr lang="en-US" dirty="0"/>
              <a:t> converted to NH</a:t>
            </a:r>
            <a:r>
              <a:rPr lang="en-US" baseline="-25000" dirty="0"/>
              <a:t>3</a:t>
            </a:r>
            <a:r>
              <a:rPr lang="en-US" dirty="0"/>
              <a:t> in plant, in stress NH</a:t>
            </a:r>
            <a:r>
              <a:rPr lang="en-US" baseline="-25000" dirty="0"/>
              <a:t>3</a:t>
            </a:r>
            <a:r>
              <a:rPr lang="en-US" dirty="0"/>
              <a:t> gassed off. </a:t>
            </a:r>
            <a:endParaRPr lang="en-US" baseline="-25000" dirty="0"/>
          </a:p>
          <a:p>
            <a:endParaRPr lang="en-US" dirty="0"/>
          </a:p>
        </p:txBody>
      </p:sp>
    </p:spTree>
    <p:extLst>
      <p:ext uri="{BB962C8B-B14F-4D97-AF65-F5344CB8AC3E}">
        <p14:creationId xmlns:p14="http://schemas.microsoft.com/office/powerpoint/2010/main" val="3137343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pPr eaLnBrk="1" hangingPunct="1">
              <a:defRPr/>
            </a:pPr>
            <a:r>
              <a:rPr lang="en-US" dirty="0" smtClean="0"/>
              <a:t>Ammonium</a:t>
            </a:r>
          </a:p>
        </p:txBody>
      </p:sp>
      <p:sp>
        <p:nvSpPr>
          <p:cNvPr id="217091" name="Rectangle 3"/>
          <p:cNvSpPr>
            <a:spLocks noGrp="1" noChangeArrowheads="1"/>
          </p:cNvSpPr>
          <p:nvPr>
            <p:ph type="body" idx="1"/>
          </p:nvPr>
        </p:nvSpPr>
        <p:spPr>
          <a:xfrm>
            <a:off x="381000" y="1600200"/>
            <a:ext cx="8001000" cy="4530725"/>
          </a:xfrm>
        </p:spPr>
        <p:txBody>
          <a:bodyPr>
            <a:normAutofit/>
          </a:bodyPr>
          <a:lstStyle/>
          <a:p>
            <a:pPr eaLnBrk="1" hangingPunct="1">
              <a:lnSpc>
                <a:spcPct val="80000"/>
              </a:lnSpc>
              <a:defRPr/>
            </a:pPr>
            <a:r>
              <a:rPr lang="en-US" sz="1800" b="1" dirty="0" err="1" smtClean="0"/>
              <a:t>Cation</a:t>
            </a:r>
            <a:r>
              <a:rPr lang="en-US" sz="1800" b="1" dirty="0" smtClean="0"/>
              <a:t> exchange.</a:t>
            </a:r>
            <a:r>
              <a:rPr lang="en-US" sz="1800" dirty="0" smtClean="0"/>
              <a:t>  </a:t>
            </a:r>
          </a:p>
          <a:p>
            <a:pPr eaLnBrk="1" hangingPunct="1">
              <a:lnSpc>
                <a:spcPct val="80000"/>
              </a:lnSpc>
              <a:defRPr/>
            </a:pPr>
            <a:r>
              <a:rPr lang="en-US" sz="1800" dirty="0" smtClean="0"/>
              <a:t>As the concentration of NH</a:t>
            </a:r>
            <a:r>
              <a:rPr lang="en-US" sz="1800" baseline="-25000" dirty="0" smtClean="0"/>
              <a:t>4</a:t>
            </a:r>
            <a:r>
              <a:rPr lang="en-US" sz="1800" baseline="30000" dirty="0" smtClean="0"/>
              <a:t>+</a:t>
            </a:r>
            <a:r>
              <a:rPr lang="en-US" sz="1800" dirty="0" smtClean="0"/>
              <a:t> in the soil increases, NH</a:t>
            </a:r>
            <a:r>
              <a:rPr lang="en-US" sz="1800" baseline="-25000" dirty="0" smtClean="0"/>
              <a:t>4</a:t>
            </a:r>
            <a:r>
              <a:rPr lang="en-US" sz="1800" baseline="30000" dirty="0" smtClean="0"/>
              <a:t>+</a:t>
            </a:r>
            <a:r>
              <a:rPr lang="en-US" sz="1800" dirty="0" smtClean="0"/>
              <a:t> will successfully compete for exchange sites on clay and humus occupied by other </a:t>
            </a:r>
            <a:r>
              <a:rPr lang="en-US" sz="1800" dirty="0" err="1" smtClean="0"/>
              <a:t>cations</a:t>
            </a:r>
            <a:r>
              <a:rPr lang="en-US" sz="1800" dirty="0" smtClean="0"/>
              <a:t>.  This adsorption is responsible for NH</a:t>
            </a:r>
            <a:r>
              <a:rPr lang="en-US" sz="1800" baseline="-25000" dirty="0" smtClean="0"/>
              <a:t>4</a:t>
            </a:r>
            <a:r>
              <a:rPr lang="en-US" sz="1800" baseline="30000" dirty="0" smtClean="0"/>
              <a:t>+</a:t>
            </a:r>
            <a:r>
              <a:rPr lang="en-US" sz="1800" dirty="0" smtClean="0"/>
              <a:t>-N being immobile in the soil.</a:t>
            </a:r>
          </a:p>
          <a:p>
            <a:pPr eaLnBrk="1" hangingPunct="1">
              <a:lnSpc>
                <a:spcPct val="80000"/>
              </a:lnSpc>
              <a:defRPr/>
            </a:pPr>
            <a:r>
              <a:rPr lang="en-US" sz="1800" dirty="0" smtClean="0"/>
              <a:t>	</a:t>
            </a:r>
          </a:p>
          <a:p>
            <a:pPr eaLnBrk="1" hangingPunct="1">
              <a:lnSpc>
                <a:spcPct val="80000"/>
              </a:lnSpc>
              <a:defRPr/>
            </a:pPr>
            <a:r>
              <a:rPr lang="en-US" sz="1800" b="1" dirty="0" smtClean="0"/>
              <a:t>Volatilization.</a:t>
            </a:r>
            <a:r>
              <a:rPr lang="en-US" sz="1800" dirty="0" smtClean="0"/>
              <a:t>  </a:t>
            </a:r>
          </a:p>
          <a:p>
            <a:pPr eaLnBrk="1" hangingPunct="1">
              <a:lnSpc>
                <a:spcPct val="80000"/>
              </a:lnSpc>
              <a:defRPr/>
            </a:pPr>
            <a:r>
              <a:rPr lang="en-US" sz="1800" dirty="0" smtClean="0"/>
              <a:t>If the environment is basic enough (high concentration of OH-) the equilibrium will favor the reaction to the left.  </a:t>
            </a:r>
          </a:p>
          <a:p>
            <a:pPr eaLnBrk="1" hangingPunct="1">
              <a:lnSpc>
                <a:spcPct val="80000"/>
              </a:lnSpc>
              <a:defRPr/>
            </a:pPr>
            <a:r>
              <a:rPr lang="en-US" sz="1800" dirty="0" smtClean="0"/>
              <a:t>When this occurs there is the potential for loss of N by volatilization of NH</a:t>
            </a:r>
            <a:r>
              <a:rPr lang="en-US" sz="1800" baseline="-25000" dirty="0" smtClean="0"/>
              <a:t>3</a:t>
            </a:r>
            <a:r>
              <a:rPr lang="en-US" sz="1800" dirty="0" smtClean="0"/>
              <a:t> gas.  </a:t>
            </a:r>
          </a:p>
          <a:p>
            <a:pPr eaLnBrk="1" hangingPunct="1">
              <a:lnSpc>
                <a:spcPct val="80000"/>
              </a:lnSpc>
              <a:defRPr/>
            </a:pPr>
            <a:r>
              <a:rPr lang="en-US" sz="1800" dirty="0" smtClean="0"/>
              <a:t>Volatilization is most likely to happen in high pH soils, </a:t>
            </a:r>
          </a:p>
          <a:p>
            <a:pPr eaLnBrk="1" hangingPunct="1">
              <a:lnSpc>
                <a:spcPct val="80000"/>
              </a:lnSpc>
              <a:defRPr/>
            </a:pPr>
            <a:r>
              <a:rPr lang="en-US" sz="1800" dirty="0" smtClean="0"/>
              <a:t>Also occurs in acid soils when NH</a:t>
            </a:r>
            <a:r>
              <a:rPr lang="en-US" sz="1800" baseline="-25000" dirty="0" smtClean="0"/>
              <a:t>4</a:t>
            </a:r>
            <a:r>
              <a:rPr lang="en-US" sz="1800" baseline="30000" dirty="0" smtClean="0"/>
              <a:t>+</a:t>
            </a:r>
            <a:r>
              <a:rPr lang="en-US" sz="1800" dirty="0" smtClean="0"/>
              <a:t> accumulates from decay of N rich crop residue or animal manures on the soil surface.  </a:t>
            </a:r>
          </a:p>
          <a:p>
            <a:pPr eaLnBrk="1" hangingPunct="1">
              <a:lnSpc>
                <a:spcPct val="80000"/>
              </a:lnSpc>
              <a:defRPr/>
            </a:pPr>
            <a:r>
              <a:rPr lang="en-US" sz="1800" dirty="0" smtClean="0"/>
              <a:t>This condition is present in range and pasture situations as well as crop land where residue is not </a:t>
            </a:r>
            <a:r>
              <a:rPr lang="en-US" sz="1800" dirty="0" err="1" smtClean="0"/>
              <a:t>incorportated</a:t>
            </a:r>
            <a:r>
              <a:rPr lang="en-US" sz="1800" dirty="0" smtClean="0"/>
              <a:t> (no-till or minimum till).  Volatilization is also promoted by surface drying, as removing H</a:t>
            </a:r>
            <a:r>
              <a:rPr lang="en-US" sz="1800" baseline="-25000" dirty="0" smtClean="0"/>
              <a:t>2</a:t>
            </a:r>
            <a:r>
              <a:rPr lang="en-US" sz="1800" dirty="0" smtClean="0"/>
              <a:t>O from reaction (1) shifts the equilibrium in favor of the reaction to the left.  </a:t>
            </a:r>
          </a:p>
        </p:txBody>
      </p:sp>
      <p:pic>
        <p:nvPicPr>
          <p:cNvPr id="1638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2667000"/>
            <a:ext cx="8005763"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880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pPr eaLnBrk="1" hangingPunct="1">
              <a:defRPr/>
            </a:pPr>
            <a:r>
              <a:rPr lang="en-US" dirty="0" smtClean="0"/>
              <a:t>Nitrate</a:t>
            </a:r>
          </a:p>
        </p:txBody>
      </p:sp>
      <p:sp>
        <p:nvSpPr>
          <p:cNvPr id="227331" name="Rectangle 3"/>
          <p:cNvSpPr>
            <a:spLocks noGrp="1" noChangeArrowheads="1"/>
          </p:cNvSpPr>
          <p:nvPr>
            <p:ph type="body" idx="1"/>
          </p:nvPr>
        </p:nvSpPr>
        <p:spPr/>
        <p:txBody>
          <a:bodyPr/>
          <a:lstStyle/>
          <a:p>
            <a:pPr eaLnBrk="1" hangingPunct="1">
              <a:lnSpc>
                <a:spcPct val="80000"/>
              </a:lnSpc>
              <a:defRPr/>
            </a:pPr>
            <a:r>
              <a:rPr lang="en-US" sz="2000" b="1" smtClean="0"/>
              <a:t>Leaching.</a:t>
            </a:r>
            <a:r>
              <a:rPr lang="en-US" sz="2000" smtClean="0"/>
              <a:t>  Nitrate-N is subject to loss from the root environment with water percolating through the soil.  This is a significant problem when soils are porous (sandy) in high rainfall or irrigated condition.  </a:t>
            </a:r>
          </a:p>
          <a:p>
            <a:pPr eaLnBrk="1" hangingPunct="1">
              <a:lnSpc>
                <a:spcPct val="80000"/>
              </a:lnSpc>
              <a:defRPr/>
            </a:pPr>
            <a:r>
              <a:rPr lang="en-US" sz="2000" smtClean="0"/>
              <a:t>It is not believed to be a problem in arid and semi-arid, non-irrigated soils.</a:t>
            </a:r>
          </a:p>
          <a:p>
            <a:pPr eaLnBrk="1" hangingPunct="1">
              <a:lnSpc>
                <a:spcPct val="80000"/>
              </a:lnSpc>
              <a:defRPr/>
            </a:pPr>
            <a:endParaRPr lang="en-US" sz="2000" b="1" smtClean="0"/>
          </a:p>
          <a:p>
            <a:pPr eaLnBrk="1" hangingPunct="1">
              <a:lnSpc>
                <a:spcPct val="80000"/>
              </a:lnSpc>
              <a:defRPr/>
            </a:pPr>
            <a:r>
              <a:rPr lang="en-US" sz="2000" b="1" smtClean="0"/>
              <a:t>Denitrification.</a:t>
            </a:r>
            <a:r>
              <a:rPr lang="en-US" sz="2000" smtClean="0"/>
              <a:t>  When soils become anaerobic (e.g., there is little or no O</a:t>
            </a:r>
            <a:r>
              <a:rPr lang="en-US" sz="2000" baseline="-25000" smtClean="0"/>
              <a:t>2</a:t>
            </a:r>
            <a:r>
              <a:rPr lang="en-US" sz="2000" smtClean="0"/>
              <a:t> present) and conditions favor microbial activity, some microorganisms will satisfy their need for oxygen by stripping it from NO</a:t>
            </a:r>
            <a:r>
              <a:rPr lang="en-US" sz="2000" baseline="-25000" smtClean="0"/>
              <a:t>3</a:t>
            </a:r>
            <a:r>
              <a:rPr lang="en-US" sz="2000" baseline="30000" smtClean="0"/>
              <a:t>-</a:t>
            </a:r>
            <a:r>
              <a:rPr lang="en-US" sz="2000" smtClean="0"/>
              <a:t>.  As a result, gaseous forms of N (nitrous oxide, N</a:t>
            </a:r>
            <a:r>
              <a:rPr lang="en-US" sz="2000" baseline="-25000" smtClean="0"/>
              <a:t>2</a:t>
            </a:r>
            <a:r>
              <a:rPr lang="en-US" sz="2000" smtClean="0"/>
              <a:t>O, and N</a:t>
            </a:r>
            <a:r>
              <a:rPr lang="en-US" sz="2000" baseline="-25000" smtClean="0"/>
              <a:t>2</a:t>
            </a:r>
            <a:r>
              <a:rPr lang="en-US" sz="2000" smtClean="0"/>
              <a:t>) are produced that may be lost from the soil to the atmosphere above.  The generalized process may be represented as:</a:t>
            </a:r>
          </a:p>
        </p:txBody>
      </p:sp>
      <p:pic>
        <p:nvPicPr>
          <p:cNvPr id="266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91200"/>
            <a:ext cx="8915400" cy="26987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002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pPr eaLnBrk="1" hangingPunct="1">
              <a:defRPr/>
            </a:pPr>
            <a:r>
              <a:rPr lang="en-US" dirty="0" err="1" smtClean="0"/>
              <a:t>Denitrification</a:t>
            </a:r>
            <a:endParaRPr lang="en-US" dirty="0" smtClean="0"/>
          </a:p>
        </p:txBody>
      </p:sp>
      <p:sp>
        <p:nvSpPr>
          <p:cNvPr id="228355" name="Rectangle 3"/>
          <p:cNvSpPr>
            <a:spLocks noGrp="1" noChangeArrowheads="1"/>
          </p:cNvSpPr>
          <p:nvPr>
            <p:ph type="body" idx="1"/>
          </p:nvPr>
        </p:nvSpPr>
        <p:spPr/>
        <p:txBody>
          <a:bodyPr/>
          <a:lstStyle/>
          <a:p>
            <a:pPr eaLnBrk="1" hangingPunct="1">
              <a:lnSpc>
                <a:spcPct val="80000"/>
              </a:lnSpc>
              <a:defRPr/>
            </a:pPr>
            <a:r>
              <a:rPr lang="en-US" sz="2400" smtClean="0"/>
              <a:t>Microorganisms responsible for denitrification are generally believed to be heterotrophic facultative anaerobes.  </a:t>
            </a:r>
          </a:p>
          <a:p>
            <a:pPr eaLnBrk="1" hangingPunct="1">
              <a:lnSpc>
                <a:spcPct val="80000"/>
              </a:lnSpc>
              <a:defRPr/>
            </a:pPr>
            <a:r>
              <a:rPr lang="en-US" sz="2400" smtClean="0"/>
              <a:t>They use organic matter as a carbon source and can function in either aerobic or anaerobic environments.  </a:t>
            </a:r>
          </a:p>
          <a:p>
            <a:pPr eaLnBrk="1" hangingPunct="1">
              <a:lnSpc>
                <a:spcPct val="80000"/>
              </a:lnSpc>
              <a:defRPr/>
            </a:pPr>
            <a:r>
              <a:rPr lang="en-US" sz="2400" smtClean="0"/>
              <a:t>Denitrification is promoted in soils that contain NO</a:t>
            </a:r>
            <a:r>
              <a:rPr lang="en-US" sz="2400" baseline="-25000" smtClean="0"/>
              <a:t>3</a:t>
            </a:r>
            <a:r>
              <a:rPr lang="en-US" sz="2400" baseline="30000" smtClean="0"/>
              <a:t>-</a:t>
            </a:r>
            <a:r>
              <a:rPr lang="en-US" sz="2400" smtClean="0"/>
              <a:t>, organic matter that is easy to decay, and where O</a:t>
            </a:r>
            <a:r>
              <a:rPr lang="en-US" sz="2400" baseline="-25000" smtClean="0"/>
              <a:t>2</a:t>
            </a:r>
            <a:r>
              <a:rPr lang="en-US" sz="2400" smtClean="0"/>
              <a:t> has been depleted by respiration (root or microbial) or displaced by water (waterlogged).  </a:t>
            </a:r>
          </a:p>
          <a:p>
            <a:pPr eaLnBrk="1" hangingPunct="1">
              <a:lnSpc>
                <a:spcPct val="80000"/>
              </a:lnSpc>
              <a:defRPr/>
            </a:pPr>
            <a:r>
              <a:rPr lang="en-US" sz="2400" smtClean="0"/>
              <a:t>In addition to the problem of N loss, the intermediate NO</a:t>
            </a:r>
            <a:r>
              <a:rPr lang="en-US" sz="2400" baseline="-25000" smtClean="0"/>
              <a:t>2</a:t>
            </a:r>
            <a:r>
              <a:rPr lang="en-US" sz="2400" baseline="30000" smtClean="0"/>
              <a:t>-</a:t>
            </a:r>
            <a:r>
              <a:rPr lang="en-US" sz="2400" smtClean="0"/>
              <a:t> may accumulate to toxic levels when the process is incomplete</a:t>
            </a:r>
          </a:p>
        </p:txBody>
      </p:sp>
    </p:spTree>
    <p:extLst>
      <p:ext uri="{BB962C8B-B14F-4D97-AF65-F5344CB8AC3E}">
        <p14:creationId xmlns:p14="http://schemas.microsoft.com/office/powerpoint/2010/main" val="3587214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pPr eaLnBrk="1" hangingPunct="1">
              <a:defRPr/>
            </a:pPr>
            <a:r>
              <a:rPr lang="en-US" sz="4000" u="sng" smtClean="0"/>
              <a:t>How are these N transformations interrelated?</a:t>
            </a:r>
          </a:p>
        </p:txBody>
      </p:sp>
      <p:sp>
        <p:nvSpPr>
          <p:cNvPr id="229379" name="Rectangle 3"/>
          <p:cNvSpPr>
            <a:spLocks noGrp="1" noChangeArrowheads="1"/>
          </p:cNvSpPr>
          <p:nvPr>
            <p:ph type="body" idx="1"/>
          </p:nvPr>
        </p:nvSpPr>
        <p:spPr/>
        <p:txBody>
          <a:bodyPr>
            <a:normAutofit lnSpcReduction="10000"/>
          </a:bodyPr>
          <a:lstStyle/>
          <a:p>
            <a:pPr eaLnBrk="1" hangingPunct="1">
              <a:lnSpc>
                <a:spcPct val="80000"/>
              </a:lnSpc>
              <a:defRPr/>
            </a:pPr>
            <a:endParaRPr lang="en-US" sz="1600" u="sng" dirty="0" smtClean="0"/>
          </a:p>
          <a:p>
            <a:pPr eaLnBrk="1" hangingPunct="1">
              <a:lnSpc>
                <a:spcPct val="80000"/>
              </a:lnSpc>
              <a:defRPr/>
            </a:pPr>
            <a:r>
              <a:rPr lang="en-US" sz="2000" dirty="0" smtClean="0"/>
              <a:t>The product of one reaction is a reactant for another</a:t>
            </a:r>
          </a:p>
          <a:p>
            <a:pPr eaLnBrk="1" hangingPunct="1">
              <a:lnSpc>
                <a:spcPct val="80000"/>
              </a:lnSpc>
              <a:defRPr/>
            </a:pPr>
            <a:r>
              <a:rPr lang="en-US" sz="2000" dirty="0" smtClean="0"/>
              <a:t>This interrelationship is illustrated in the N-cycle  </a:t>
            </a:r>
          </a:p>
          <a:p>
            <a:pPr eaLnBrk="1" hangingPunct="1">
              <a:lnSpc>
                <a:spcPct val="80000"/>
              </a:lnSpc>
              <a:defRPr/>
            </a:pPr>
            <a:r>
              <a:rPr lang="en-US" sz="2000" dirty="0" smtClean="0"/>
              <a:t>It is important to consider how change in the concentration of one component of the cycle (e.g., NH4+) can have a ‘ripple’ effect (like a pebble thrown into a pond) throughout the cycle </a:t>
            </a:r>
          </a:p>
          <a:p>
            <a:pPr lvl="1" eaLnBrk="1" hangingPunct="1">
              <a:lnSpc>
                <a:spcPct val="80000"/>
              </a:lnSpc>
              <a:defRPr/>
            </a:pPr>
            <a:r>
              <a:rPr lang="en-US" sz="1800" dirty="0" smtClean="0"/>
              <a:t>temporarily affecting plant uptake of N</a:t>
            </a:r>
          </a:p>
          <a:p>
            <a:pPr lvl="1" eaLnBrk="1" hangingPunct="1">
              <a:lnSpc>
                <a:spcPct val="80000"/>
              </a:lnSpc>
              <a:defRPr/>
            </a:pPr>
            <a:r>
              <a:rPr lang="en-US" sz="1800" dirty="0" smtClean="0"/>
              <a:t>immobilization by microbes</a:t>
            </a:r>
          </a:p>
          <a:p>
            <a:pPr lvl="1" eaLnBrk="1" hangingPunct="1">
              <a:lnSpc>
                <a:spcPct val="80000"/>
              </a:lnSpc>
              <a:defRPr/>
            </a:pPr>
            <a:r>
              <a:rPr lang="en-US" sz="1800" dirty="0" smtClean="0"/>
              <a:t>exchangeable bases</a:t>
            </a:r>
          </a:p>
          <a:p>
            <a:pPr lvl="1" eaLnBrk="1" hangingPunct="1">
              <a:lnSpc>
                <a:spcPct val="80000"/>
              </a:lnSpc>
              <a:defRPr/>
            </a:pPr>
            <a:r>
              <a:rPr lang="en-US" sz="1800" dirty="0" smtClean="0"/>
              <a:t>Nitrification</a:t>
            </a:r>
          </a:p>
          <a:p>
            <a:pPr lvl="1" eaLnBrk="1" hangingPunct="1">
              <a:lnSpc>
                <a:spcPct val="80000"/>
              </a:lnSpc>
              <a:defRPr/>
            </a:pPr>
            <a:endParaRPr lang="en-US" sz="1800" dirty="0" smtClean="0"/>
          </a:p>
          <a:p>
            <a:pPr eaLnBrk="1" hangingPunct="1">
              <a:lnSpc>
                <a:spcPct val="80000"/>
              </a:lnSpc>
              <a:defRPr/>
            </a:pPr>
            <a:r>
              <a:rPr lang="en-US" sz="2000" dirty="0" smtClean="0"/>
              <a:t>or it may only affect one process, as in the case when NH4+ is produced as a result of mineralization occurring at the surface of a moist, alkaline (high pH) soil where it is quickly lost by volatilization when the surface dries in an afternoon.  </a:t>
            </a:r>
          </a:p>
          <a:p>
            <a:pPr eaLnBrk="1" hangingPunct="1">
              <a:lnSpc>
                <a:spcPct val="80000"/>
              </a:lnSpc>
              <a:defRPr/>
            </a:pPr>
            <a:r>
              <a:rPr lang="en-US" sz="2000" dirty="0" smtClean="0"/>
              <a:t>As easy as it may be to illustrate the interrelationship of these processes in the cycle, it is another matter (difficult) to understand how they influence our management of N to grow plants.</a:t>
            </a:r>
          </a:p>
          <a:p>
            <a:pPr eaLnBrk="1" hangingPunct="1">
              <a:lnSpc>
                <a:spcPct val="80000"/>
              </a:lnSpc>
              <a:defRPr/>
            </a:pPr>
            <a:endParaRPr lang="en-US" sz="1600" dirty="0" smtClean="0"/>
          </a:p>
        </p:txBody>
      </p:sp>
    </p:spTree>
    <p:extLst>
      <p:ext uri="{BB962C8B-B14F-4D97-AF65-F5344CB8AC3E}">
        <p14:creationId xmlns:p14="http://schemas.microsoft.com/office/powerpoint/2010/main" val="531000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457200" y="152400"/>
            <a:ext cx="8229600" cy="731838"/>
          </a:xfrm>
        </p:spPr>
        <p:txBody>
          <a:bodyPr/>
          <a:lstStyle/>
          <a:p>
            <a:pPr eaLnBrk="1" hangingPunct="1">
              <a:defRPr/>
            </a:pPr>
            <a:r>
              <a:rPr lang="en-US" sz="4000" smtClean="0"/>
              <a:t>Definitions</a:t>
            </a:r>
          </a:p>
        </p:txBody>
      </p:sp>
      <p:sp>
        <p:nvSpPr>
          <p:cNvPr id="239619" name="Rectangle 3"/>
          <p:cNvSpPr>
            <a:spLocks noGrp="1" noChangeArrowheads="1"/>
          </p:cNvSpPr>
          <p:nvPr>
            <p:ph idx="1"/>
          </p:nvPr>
        </p:nvSpPr>
        <p:spPr>
          <a:xfrm>
            <a:off x="76200" y="914400"/>
            <a:ext cx="8382000" cy="4530725"/>
          </a:xfrm>
        </p:spPr>
        <p:txBody>
          <a:bodyPr>
            <a:normAutofit lnSpcReduction="10000"/>
          </a:bodyPr>
          <a:lstStyle/>
          <a:p>
            <a:pPr eaLnBrk="1" hangingPunct="1">
              <a:lnSpc>
                <a:spcPct val="80000"/>
              </a:lnSpc>
              <a:defRPr/>
            </a:pPr>
            <a:r>
              <a:rPr lang="en-US" sz="1600" b="1" dirty="0" smtClean="0"/>
              <a:t>Organic-N:        </a:t>
            </a:r>
            <a:r>
              <a:rPr lang="en-US" sz="1600" dirty="0" smtClean="0"/>
              <a:t>N  that is bound in organic material in the form of amino acids and proteins.</a:t>
            </a:r>
            <a:endParaRPr lang="en-US" sz="1600" b="1" dirty="0" smtClean="0"/>
          </a:p>
          <a:p>
            <a:pPr eaLnBrk="1" hangingPunct="1">
              <a:lnSpc>
                <a:spcPct val="80000"/>
              </a:lnSpc>
              <a:defRPr/>
            </a:pPr>
            <a:r>
              <a:rPr lang="en-US" sz="1600" b="1" dirty="0" smtClean="0"/>
              <a:t>Mineral-N :</a:t>
            </a:r>
            <a:r>
              <a:rPr lang="en-US" sz="1600" dirty="0" smtClean="0"/>
              <a:t>       N that is not bound in organic material, examples are ammonium and nitrate-N</a:t>
            </a:r>
            <a:endParaRPr lang="en-US" sz="1600" b="1" dirty="0" smtClean="0"/>
          </a:p>
          <a:p>
            <a:pPr eaLnBrk="1" hangingPunct="1">
              <a:lnSpc>
                <a:spcPct val="80000"/>
              </a:lnSpc>
              <a:defRPr/>
            </a:pPr>
            <a:r>
              <a:rPr lang="en-US" sz="1600" b="1" dirty="0" smtClean="0"/>
              <a:t>Ammonia:	</a:t>
            </a:r>
            <a:r>
              <a:rPr lang="en-US" sz="1600" dirty="0" smtClean="0"/>
              <a:t>A gaseous form of N (NH3).</a:t>
            </a:r>
            <a:endParaRPr lang="en-US" sz="1600" b="1" dirty="0" smtClean="0"/>
          </a:p>
          <a:p>
            <a:pPr eaLnBrk="1" hangingPunct="1">
              <a:lnSpc>
                <a:spcPct val="80000"/>
              </a:lnSpc>
              <a:defRPr/>
            </a:pPr>
            <a:r>
              <a:rPr lang="en-US" sz="1600" b="1" dirty="0" smtClean="0"/>
              <a:t>Ammonium:</a:t>
            </a:r>
            <a:r>
              <a:rPr lang="en-US" sz="1600" dirty="0" smtClean="0"/>
              <a:t>	A positively charged ion of N (NH4+).</a:t>
            </a:r>
            <a:endParaRPr lang="en-US" sz="1600" b="1" dirty="0" smtClean="0"/>
          </a:p>
          <a:p>
            <a:pPr eaLnBrk="1" hangingPunct="1">
              <a:lnSpc>
                <a:spcPct val="80000"/>
              </a:lnSpc>
              <a:defRPr/>
            </a:pPr>
            <a:r>
              <a:rPr lang="en-US" sz="1600" b="1" dirty="0" err="1" smtClean="0"/>
              <a:t>Diatomical</a:t>
            </a:r>
            <a:r>
              <a:rPr lang="en-US" sz="1600" b="1" dirty="0" smtClean="0"/>
              <a:t>-N:	</a:t>
            </a:r>
            <a:r>
              <a:rPr lang="en-US" sz="1600" dirty="0" smtClean="0"/>
              <a:t>N in the atmosphere (N2)</a:t>
            </a:r>
            <a:endParaRPr lang="en-US" sz="1600" b="1" dirty="0" smtClean="0"/>
          </a:p>
          <a:p>
            <a:pPr eaLnBrk="1" hangingPunct="1">
              <a:lnSpc>
                <a:spcPct val="80000"/>
              </a:lnSpc>
              <a:defRPr/>
            </a:pPr>
            <a:r>
              <a:rPr lang="en-US" sz="1600" b="1" dirty="0" smtClean="0"/>
              <a:t>Nitrate-N:</a:t>
            </a:r>
            <a:r>
              <a:rPr lang="en-US" sz="1600" dirty="0" smtClean="0"/>
              <a:t>	A negatively charged ion of N (NO3-).</a:t>
            </a:r>
            <a:endParaRPr lang="en-US" sz="1600" b="1" dirty="0" smtClean="0"/>
          </a:p>
          <a:p>
            <a:pPr eaLnBrk="1" hangingPunct="1">
              <a:lnSpc>
                <a:spcPct val="80000"/>
              </a:lnSpc>
              <a:defRPr/>
            </a:pPr>
            <a:r>
              <a:rPr lang="en-US" sz="1600" b="1" dirty="0" smtClean="0"/>
              <a:t>Mineralization :	</a:t>
            </a:r>
            <a:r>
              <a:rPr lang="en-US" sz="1600" dirty="0" smtClean="0"/>
              <a:t>The release of N in the inorganic form (ammonia) from organic bound N.  As organic matter is decayed ammonia quickly reacts with soil water to form ammonium, thus the first measurable product of mineralization is usually ammonium-N.</a:t>
            </a:r>
            <a:endParaRPr lang="en-US" sz="1600" b="1" dirty="0" smtClean="0"/>
          </a:p>
          <a:p>
            <a:pPr eaLnBrk="1" hangingPunct="1">
              <a:lnSpc>
                <a:spcPct val="80000"/>
              </a:lnSpc>
              <a:defRPr/>
            </a:pPr>
            <a:r>
              <a:rPr lang="en-US" sz="1600" b="1" dirty="0" smtClean="0"/>
              <a:t>Immobilization:</a:t>
            </a:r>
            <a:r>
              <a:rPr lang="en-US" sz="1600" dirty="0" smtClean="0"/>
              <a:t>	Assimilation of inorganic N (NH4+and NO3- ) by microorganisms.</a:t>
            </a:r>
            <a:endParaRPr lang="en-US" sz="1600" b="1" dirty="0" smtClean="0"/>
          </a:p>
          <a:p>
            <a:pPr eaLnBrk="1" hangingPunct="1">
              <a:lnSpc>
                <a:spcPct val="80000"/>
              </a:lnSpc>
              <a:defRPr/>
            </a:pPr>
            <a:r>
              <a:rPr lang="en-US" sz="1600" b="1" dirty="0" smtClean="0"/>
              <a:t>Nitrification:</a:t>
            </a:r>
            <a:r>
              <a:rPr lang="en-US" sz="1600" dirty="0" smtClean="0"/>
              <a:t>	Oxidation of ammonium N to nitrate N by autotrophic microorganisms in an aerobic environment.</a:t>
            </a:r>
            <a:endParaRPr lang="en-US" sz="1600" b="1" dirty="0" smtClean="0"/>
          </a:p>
          <a:p>
            <a:pPr eaLnBrk="1" hangingPunct="1">
              <a:lnSpc>
                <a:spcPct val="80000"/>
              </a:lnSpc>
              <a:defRPr/>
            </a:pPr>
            <a:r>
              <a:rPr lang="en-US" sz="1600" b="1" dirty="0" err="1" smtClean="0"/>
              <a:t>Denitrification</a:t>
            </a:r>
            <a:r>
              <a:rPr lang="en-US" sz="1600" b="1" dirty="0" smtClean="0"/>
              <a:t>:</a:t>
            </a:r>
            <a:r>
              <a:rPr lang="en-US" sz="1600" dirty="0" smtClean="0"/>
              <a:t>	Reduction of nitrate N to nitrous oxide (N2O) or </a:t>
            </a:r>
            <a:r>
              <a:rPr lang="en-US" sz="1600" dirty="0" err="1" smtClean="0"/>
              <a:t>diatomical</a:t>
            </a:r>
            <a:r>
              <a:rPr lang="en-US" sz="1600" dirty="0" smtClean="0"/>
              <a:t> N gases by heterotrophic microorganisms in an anaerobic environment.</a:t>
            </a:r>
            <a:endParaRPr lang="en-US" sz="1600" b="1" dirty="0" smtClean="0"/>
          </a:p>
          <a:p>
            <a:pPr eaLnBrk="1" hangingPunct="1">
              <a:lnSpc>
                <a:spcPct val="80000"/>
              </a:lnSpc>
              <a:defRPr/>
            </a:pPr>
            <a:r>
              <a:rPr lang="en-US" sz="1600" b="1" dirty="0" smtClean="0"/>
              <a:t>Autotrophic:</a:t>
            </a:r>
            <a:r>
              <a:rPr lang="en-US" sz="1600" dirty="0" smtClean="0"/>
              <a:t>	A broad class of microorganisms that obtains its energy from the oxidation of inorganic compounds (or sunlight) and carbon from carbon dioxide.</a:t>
            </a:r>
            <a:endParaRPr lang="en-US" sz="1600" b="1" dirty="0" smtClean="0"/>
          </a:p>
          <a:p>
            <a:pPr eaLnBrk="1" hangingPunct="1">
              <a:lnSpc>
                <a:spcPct val="80000"/>
              </a:lnSpc>
              <a:defRPr/>
            </a:pPr>
            <a:r>
              <a:rPr lang="en-US" sz="1600" b="1" dirty="0" smtClean="0"/>
              <a:t>Heterotrophic:</a:t>
            </a:r>
            <a:r>
              <a:rPr lang="en-US" sz="1600" dirty="0" smtClean="0"/>
              <a:t>	A broad class of microorganisms that obtains its energy and carbon from preformed organic nutrients.</a:t>
            </a:r>
            <a:endParaRPr lang="en-US" sz="1600" b="1" dirty="0" smtClean="0"/>
          </a:p>
          <a:p>
            <a:pPr eaLnBrk="1" hangingPunct="1">
              <a:lnSpc>
                <a:spcPct val="80000"/>
              </a:lnSpc>
              <a:defRPr/>
            </a:pPr>
            <a:r>
              <a:rPr lang="en-US" sz="1600" b="1" dirty="0" smtClean="0"/>
              <a:t>Volatilization:	</a:t>
            </a:r>
            <a:r>
              <a:rPr lang="en-US" sz="1600" dirty="0" smtClean="0"/>
              <a:t>Loss of gaseous N from soil, usually after N has been transformed from ionic or non-gaseous chemical forms. </a:t>
            </a:r>
          </a:p>
        </p:txBody>
      </p:sp>
    </p:spTree>
    <p:extLst>
      <p:ext uri="{BB962C8B-B14F-4D97-AF65-F5344CB8AC3E}">
        <p14:creationId xmlns:p14="http://schemas.microsoft.com/office/powerpoint/2010/main" val="1752438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pPr eaLnBrk="1" hangingPunct="1">
              <a:defRPr/>
            </a:pPr>
            <a:r>
              <a:rPr lang="en-US" dirty="0" smtClean="0"/>
              <a:t>N In a Natural System</a:t>
            </a:r>
          </a:p>
        </p:txBody>
      </p:sp>
      <p:sp>
        <p:nvSpPr>
          <p:cNvPr id="232451" name="Rectangle 3"/>
          <p:cNvSpPr>
            <a:spLocks noGrp="1" noChangeArrowheads="1"/>
          </p:cNvSpPr>
          <p:nvPr>
            <p:ph type="body" idx="1"/>
          </p:nvPr>
        </p:nvSpPr>
        <p:spPr/>
        <p:txBody>
          <a:bodyPr/>
          <a:lstStyle/>
          <a:p>
            <a:pPr eaLnBrk="1" hangingPunct="1">
              <a:lnSpc>
                <a:spcPct val="90000"/>
              </a:lnSpc>
              <a:defRPr/>
            </a:pPr>
            <a:r>
              <a:rPr lang="en-US" sz="2800" smtClean="0"/>
              <a:t>Important aspect of the N-cycle is that it is nature’s way of conserving N.  </a:t>
            </a:r>
          </a:p>
          <a:p>
            <a:pPr eaLnBrk="1" hangingPunct="1">
              <a:lnSpc>
                <a:spcPct val="90000"/>
              </a:lnSpc>
              <a:defRPr/>
            </a:pPr>
            <a:r>
              <a:rPr lang="en-US" sz="2800" smtClean="0"/>
              <a:t>In nature there is likely seldom more than a few (1-5) ppm of N present in the form of either NH</a:t>
            </a:r>
            <a:r>
              <a:rPr lang="en-US" sz="2800" baseline="-25000" smtClean="0"/>
              <a:t>4</a:t>
            </a:r>
            <a:r>
              <a:rPr lang="en-US" sz="2800" baseline="30000" smtClean="0"/>
              <a:t>+</a:t>
            </a:r>
            <a:r>
              <a:rPr lang="en-US" sz="2800" smtClean="0"/>
              <a:t> or NO</a:t>
            </a:r>
            <a:r>
              <a:rPr lang="en-US" sz="2800" baseline="-25000" smtClean="0"/>
              <a:t>3</a:t>
            </a:r>
            <a:r>
              <a:rPr lang="en-US" sz="2800" baseline="30000" smtClean="0"/>
              <a:t>-</a:t>
            </a:r>
            <a:r>
              <a:rPr lang="en-US" sz="2800" smtClean="0"/>
              <a:t>.  </a:t>
            </a:r>
          </a:p>
          <a:p>
            <a:pPr eaLnBrk="1" hangingPunct="1">
              <a:lnSpc>
                <a:spcPct val="90000"/>
              </a:lnSpc>
              <a:defRPr/>
            </a:pPr>
            <a:r>
              <a:rPr lang="en-US" sz="2800" smtClean="0"/>
              <a:t>Thus, although there are processes (leaching and volatilization) that can remove excess N from the natural system, these are not likely to be active except in extreme situations.</a:t>
            </a:r>
          </a:p>
        </p:txBody>
      </p:sp>
    </p:spTree>
    <p:extLst>
      <p:ext uri="{BB962C8B-B14F-4D97-AF65-F5344CB8AC3E}">
        <p14:creationId xmlns:p14="http://schemas.microsoft.com/office/powerpoint/2010/main" val="2906955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pPr eaLnBrk="1" hangingPunct="1">
              <a:defRPr/>
            </a:pPr>
            <a:r>
              <a:rPr lang="en-US" smtClean="0"/>
              <a:t>Plant Uptake</a:t>
            </a:r>
          </a:p>
        </p:txBody>
      </p:sp>
      <p:sp>
        <p:nvSpPr>
          <p:cNvPr id="218115" name="Rectangle 3"/>
          <p:cNvSpPr>
            <a:spLocks noGrp="1" noChangeArrowheads="1"/>
          </p:cNvSpPr>
          <p:nvPr>
            <p:ph idx="1"/>
          </p:nvPr>
        </p:nvSpPr>
        <p:spPr/>
        <p:txBody>
          <a:bodyPr/>
          <a:lstStyle/>
          <a:p>
            <a:pPr eaLnBrk="1" hangingPunct="1">
              <a:lnSpc>
                <a:spcPct val="90000"/>
              </a:lnSpc>
              <a:defRPr/>
            </a:pPr>
            <a:r>
              <a:rPr lang="en-US" sz="2400" b="1" dirty="0" smtClean="0"/>
              <a:t>Plant uptake</a:t>
            </a:r>
            <a:r>
              <a:rPr lang="en-US" sz="2400" dirty="0" smtClean="0"/>
              <a:t>.  When higher plants are actively growing they will absorb NH</a:t>
            </a:r>
            <a:r>
              <a:rPr lang="en-US" sz="2400" baseline="-25000" dirty="0" smtClean="0"/>
              <a:t>4</a:t>
            </a:r>
            <a:r>
              <a:rPr lang="en-US" sz="2400" baseline="30000" dirty="0" smtClean="0"/>
              <a:t>+</a:t>
            </a:r>
            <a:r>
              <a:rPr lang="en-US" sz="2400" dirty="0" smtClean="0"/>
              <a:t>.  When plant absorption proceeds at about the same rate as mineralization there will be little or no accumulation of NH</a:t>
            </a:r>
            <a:r>
              <a:rPr lang="en-US" sz="2400" baseline="-25000" dirty="0" smtClean="0"/>
              <a:t>4</a:t>
            </a:r>
            <a:r>
              <a:rPr lang="en-US" sz="2400" baseline="30000" dirty="0" smtClean="0"/>
              <a:t>+</a:t>
            </a:r>
            <a:r>
              <a:rPr lang="en-US" sz="2400" dirty="0" smtClean="0"/>
              <a:t> in the soil.  </a:t>
            </a:r>
          </a:p>
          <a:p>
            <a:pPr eaLnBrk="1" hangingPunct="1">
              <a:lnSpc>
                <a:spcPct val="90000"/>
              </a:lnSpc>
              <a:defRPr/>
            </a:pPr>
            <a:r>
              <a:rPr lang="en-US" sz="2400" dirty="0" smtClean="0"/>
              <a:t>However, since NH</a:t>
            </a:r>
            <a:r>
              <a:rPr lang="en-US" sz="2400" baseline="-25000" dirty="0" smtClean="0"/>
              <a:t>4</a:t>
            </a:r>
            <a:r>
              <a:rPr lang="en-US" sz="2400" baseline="30000" dirty="0" smtClean="0"/>
              <a:t>+</a:t>
            </a:r>
            <a:r>
              <a:rPr lang="en-US" sz="2400" dirty="0" smtClean="0"/>
              <a:t> is not mobile in the soil, in order for all the NH</a:t>
            </a:r>
            <a:r>
              <a:rPr lang="en-US" sz="2400" baseline="-25000" dirty="0" smtClean="0"/>
              <a:t>4</a:t>
            </a:r>
            <a:r>
              <a:rPr lang="en-US" sz="2400" baseline="30000" dirty="0" smtClean="0"/>
              <a:t>+</a:t>
            </a:r>
            <a:r>
              <a:rPr lang="en-US" sz="2400" dirty="0" smtClean="0"/>
              <a:t> to be absorbed it would be necessary for plant roots to be densely distributed throughout the surface soil.  </a:t>
            </a:r>
          </a:p>
          <a:p>
            <a:pPr eaLnBrk="1" hangingPunct="1">
              <a:lnSpc>
                <a:spcPct val="90000"/>
              </a:lnSpc>
              <a:defRPr/>
            </a:pPr>
            <a:r>
              <a:rPr lang="en-US" sz="2400" dirty="0" smtClean="0"/>
              <a:t>Condition represented by dense plant cover in tropical ecosystems and in </a:t>
            </a:r>
            <a:r>
              <a:rPr lang="en-US" sz="2400" dirty="0" err="1" smtClean="0"/>
              <a:t>turfgrass</a:t>
            </a:r>
            <a:r>
              <a:rPr lang="en-US" sz="2400" dirty="0" smtClean="0"/>
              <a:t> environments. </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4430"/>
          <a:stretch/>
        </p:blipFill>
        <p:spPr bwMode="auto">
          <a:xfrm>
            <a:off x="2057400" y="5181600"/>
            <a:ext cx="4048125" cy="1475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2007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pPr eaLnBrk="1" hangingPunct="1">
              <a:defRPr/>
            </a:pPr>
            <a:r>
              <a:rPr lang="en-US" sz="4000" u="sng" smtClean="0"/>
              <a:t>How does the N-cycle influence commercial plant production</a:t>
            </a:r>
            <a:endParaRPr lang="en-US" sz="4000" smtClean="0"/>
          </a:p>
        </p:txBody>
      </p:sp>
      <p:sp>
        <p:nvSpPr>
          <p:cNvPr id="235523" name="Rectangle 3"/>
          <p:cNvSpPr>
            <a:spLocks noGrp="1" noChangeArrowheads="1"/>
          </p:cNvSpPr>
          <p:nvPr>
            <p:ph type="body" idx="1"/>
          </p:nvPr>
        </p:nvSpPr>
        <p:spPr/>
        <p:txBody>
          <a:bodyPr>
            <a:normAutofit/>
          </a:bodyPr>
          <a:lstStyle/>
          <a:p>
            <a:pPr eaLnBrk="1" hangingPunct="1">
              <a:lnSpc>
                <a:spcPct val="80000"/>
              </a:lnSpc>
              <a:defRPr/>
            </a:pPr>
            <a:r>
              <a:rPr lang="en-US" sz="2400" dirty="0" smtClean="0"/>
              <a:t>When plants are harvested and removed from an area, N is also removed from the soil of that area.  </a:t>
            </a:r>
          </a:p>
          <a:p>
            <a:pPr eaLnBrk="1" hangingPunct="1">
              <a:lnSpc>
                <a:spcPct val="80000"/>
              </a:lnSpc>
              <a:defRPr/>
            </a:pPr>
            <a:r>
              <a:rPr lang="en-US" sz="2400" dirty="0" smtClean="0"/>
              <a:t>Large removals occur with annual cereal grain production</a:t>
            </a:r>
          </a:p>
          <a:p>
            <a:pPr eaLnBrk="1" hangingPunct="1">
              <a:lnSpc>
                <a:spcPct val="80000"/>
              </a:lnSpc>
              <a:defRPr/>
            </a:pPr>
            <a:r>
              <a:rPr lang="en-US" sz="2400" dirty="0" smtClean="0"/>
              <a:t>Cultivation stimulates N mineralization and nitrification, resulting in gradual depletion of soil organic-N and soil organic matter.  </a:t>
            </a:r>
          </a:p>
          <a:p>
            <a:pPr eaLnBrk="1" hangingPunct="1">
              <a:lnSpc>
                <a:spcPct val="80000"/>
              </a:lnSpc>
              <a:defRPr/>
            </a:pPr>
            <a:r>
              <a:rPr lang="en-US" sz="2400" dirty="0" smtClean="0"/>
              <a:t>Many prairie soils of the central Great Plains and corn belt regions of the US have lost one-third to three-fourths of their original organic matter content as a consequence.  </a:t>
            </a:r>
          </a:p>
          <a:p>
            <a:pPr eaLnBrk="1" hangingPunct="1">
              <a:lnSpc>
                <a:spcPct val="80000"/>
              </a:lnSpc>
              <a:defRPr/>
            </a:pPr>
            <a:r>
              <a:rPr lang="en-US" sz="2400" dirty="0" smtClean="0"/>
              <a:t>The use of legume crops in rotation with non-legumes and the N fertilizer industry grew out of a need to replace the depleted soil N.</a:t>
            </a:r>
          </a:p>
        </p:txBody>
      </p:sp>
    </p:spTree>
    <p:extLst>
      <p:ext uri="{BB962C8B-B14F-4D97-AF65-F5344CB8AC3E}">
        <p14:creationId xmlns:p14="http://schemas.microsoft.com/office/powerpoint/2010/main" val="1774822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457200" y="304800"/>
            <a:ext cx="8229600" cy="579438"/>
          </a:xfrm>
        </p:spPr>
        <p:txBody>
          <a:bodyPr/>
          <a:lstStyle/>
          <a:p>
            <a:pPr eaLnBrk="1" hangingPunct="1">
              <a:defRPr/>
            </a:pPr>
            <a:r>
              <a:rPr lang="en-US" sz="3200" b="1" smtClean="0"/>
              <a:t>Mineralization of N in legume residue</a:t>
            </a:r>
          </a:p>
        </p:txBody>
      </p:sp>
      <p:sp>
        <p:nvSpPr>
          <p:cNvPr id="236547" name="Rectangle 3"/>
          <p:cNvSpPr>
            <a:spLocks noGrp="1" noChangeArrowheads="1"/>
          </p:cNvSpPr>
          <p:nvPr>
            <p:ph type="body" idx="1"/>
          </p:nvPr>
        </p:nvSpPr>
        <p:spPr>
          <a:xfrm>
            <a:off x="228600" y="914400"/>
            <a:ext cx="8610600" cy="4530725"/>
          </a:xfrm>
        </p:spPr>
        <p:txBody>
          <a:bodyPr/>
          <a:lstStyle/>
          <a:p>
            <a:pPr eaLnBrk="1" hangingPunct="1">
              <a:lnSpc>
                <a:spcPct val="90000"/>
              </a:lnSpc>
              <a:defRPr/>
            </a:pPr>
            <a:r>
              <a:rPr lang="en-US" sz="2000" smtClean="0"/>
              <a:t>Because legumes seldom lack N in their growth and development, their residue is rich in N (high protein), </a:t>
            </a:r>
          </a:p>
          <a:p>
            <a:pPr eaLnBrk="1" hangingPunct="1">
              <a:lnSpc>
                <a:spcPct val="90000"/>
              </a:lnSpc>
              <a:defRPr/>
            </a:pPr>
            <a:r>
              <a:rPr lang="en-US" sz="2000" smtClean="0"/>
              <a:t>C:N ratio is &lt; 20:1 and N mineralization will be favored.  </a:t>
            </a:r>
          </a:p>
          <a:p>
            <a:pPr eaLnBrk="1" hangingPunct="1">
              <a:lnSpc>
                <a:spcPct val="90000"/>
              </a:lnSpc>
              <a:defRPr/>
            </a:pPr>
            <a:r>
              <a:rPr lang="en-US" sz="2000" smtClean="0"/>
              <a:t>When non-legumes, like corn, are rotated with a legume, such as soybeans (common in the corn belt of the US), soybean residue may contribute 30 to 50 lb N/acre to the corn needs</a:t>
            </a:r>
          </a:p>
          <a:p>
            <a:pPr eaLnBrk="1" hangingPunct="1">
              <a:lnSpc>
                <a:spcPct val="90000"/>
              </a:lnSpc>
              <a:defRPr/>
            </a:pPr>
            <a:r>
              <a:rPr lang="en-US" sz="2000" smtClean="0"/>
              <a:t>Soybean-corn system, without N, yields about the same as the 40 lb N rate for the corn-corn system.</a:t>
            </a:r>
          </a:p>
        </p:txBody>
      </p:sp>
      <p:pic>
        <p:nvPicPr>
          <p:cNvPr id="358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3657600"/>
            <a:ext cx="4676775" cy="25908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8317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pPr eaLnBrk="1" hangingPunct="1">
              <a:defRPr/>
            </a:pPr>
            <a:r>
              <a:rPr lang="en-US" smtClean="0"/>
              <a:t>Rotations</a:t>
            </a:r>
          </a:p>
        </p:txBody>
      </p:sp>
      <p:sp>
        <p:nvSpPr>
          <p:cNvPr id="237571" name="Rectangle 3"/>
          <p:cNvSpPr>
            <a:spLocks noGrp="1" noChangeArrowheads="1"/>
          </p:cNvSpPr>
          <p:nvPr>
            <p:ph type="body" idx="1"/>
          </p:nvPr>
        </p:nvSpPr>
        <p:spPr/>
        <p:txBody>
          <a:bodyPr/>
          <a:lstStyle/>
          <a:p>
            <a:pPr eaLnBrk="1" hangingPunct="1">
              <a:lnSpc>
                <a:spcPct val="80000"/>
              </a:lnSpc>
              <a:defRPr/>
            </a:pPr>
            <a:r>
              <a:rPr lang="en-US" sz="1800" dirty="0" smtClean="0"/>
              <a:t>Corn planted following alfalfa…</a:t>
            </a:r>
          </a:p>
          <a:p>
            <a:pPr eaLnBrk="1" hangingPunct="1">
              <a:lnSpc>
                <a:spcPct val="80000"/>
              </a:lnSpc>
              <a:defRPr/>
            </a:pPr>
            <a:r>
              <a:rPr lang="en-US" sz="1800" dirty="0" smtClean="0"/>
              <a:t>Perennial legume has usually been growing for 4 to 10 years, </a:t>
            </a:r>
          </a:p>
          <a:p>
            <a:pPr eaLnBrk="1" hangingPunct="1">
              <a:lnSpc>
                <a:spcPct val="80000"/>
              </a:lnSpc>
              <a:defRPr/>
            </a:pPr>
            <a:r>
              <a:rPr lang="en-US" sz="1800" dirty="0" smtClean="0"/>
              <a:t>Accumulated residue, and existing growth when the alfalfa was destroyed by cultivation, provides a large amount of N-rich organic residue.  </a:t>
            </a:r>
          </a:p>
          <a:p>
            <a:pPr eaLnBrk="1" hangingPunct="1">
              <a:lnSpc>
                <a:spcPct val="80000"/>
              </a:lnSpc>
              <a:defRPr/>
            </a:pPr>
            <a:r>
              <a:rPr lang="en-US" sz="1800" dirty="0" smtClean="0"/>
              <a:t>Sufficient to meet N needs of the first year of corn production following alfalfa.  </a:t>
            </a:r>
          </a:p>
          <a:p>
            <a:pPr eaLnBrk="1" hangingPunct="1">
              <a:lnSpc>
                <a:spcPct val="80000"/>
              </a:lnSpc>
              <a:defRPr/>
            </a:pPr>
            <a:r>
              <a:rPr lang="en-US" sz="1800" dirty="0" smtClean="0"/>
              <a:t>As the residual contribution from alfalfa becomes less and less each year, there is an increasing corn response to the application of fertilizer-N.  </a:t>
            </a:r>
          </a:p>
          <a:p>
            <a:pPr eaLnBrk="1" hangingPunct="1">
              <a:lnSpc>
                <a:spcPct val="80000"/>
              </a:lnSpc>
              <a:defRPr/>
            </a:pPr>
            <a:r>
              <a:rPr lang="en-US" sz="1800" dirty="0" smtClean="0"/>
              <a:t>Response of non-legumes to mineralization of N from legume residue is commonly observed</a:t>
            </a:r>
          </a:p>
          <a:p>
            <a:pPr eaLnBrk="1" hangingPunct="1">
              <a:lnSpc>
                <a:spcPct val="80000"/>
              </a:lnSpc>
              <a:defRPr/>
            </a:pPr>
            <a:r>
              <a:rPr lang="en-US" sz="1800" dirty="0" smtClean="0"/>
              <a:t>Result is entirely due to the high protein or N-rich residue of the legume.  </a:t>
            </a:r>
          </a:p>
          <a:p>
            <a:pPr eaLnBrk="1" hangingPunct="1">
              <a:lnSpc>
                <a:spcPct val="80000"/>
              </a:lnSpc>
              <a:defRPr/>
            </a:pPr>
            <a:r>
              <a:rPr lang="en-US" sz="1800" dirty="0" smtClean="0"/>
              <a:t>Inter-seeding legumes into non-legume forages will also increase crude protein content of the mixture.  </a:t>
            </a:r>
          </a:p>
          <a:p>
            <a:pPr eaLnBrk="1" hangingPunct="1">
              <a:lnSpc>
                <a:spcPct val="80000"/>
              </a:lnSpc>
              <a:defRPr/>
            </a:pPr>
            <a:r>
              <a:rPr lang="en-US" sz="1800" dirty="0" smtClean="0"/>
              <a:t>Not a result of the legume somehow providing available plant N directly to adjacent non-legume plants.  </a:t>
            </a:r>
          </a:p>
        </p:txBody>
      </p:sp>
    </p:spTree>
    <p:extLst>
      <p:ext uri="{BB962C8B-B14F-4D97-AF65-F5344CB8AC3E}">
        <p14:creationId xmlns:p14="http://schemas.microsoft.com/office/powerpoint/2010/main" val="686516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5" name="Rectangle 3"/>
          <p:cNvSpPr>
            <a:spLocks noGrp="1" noChangeArrowheads="1"/>
          </p:cNvSpPr>
          <p:nvPr>
            <p:ph type="body" idx="1"/>
          </p:nvPr>
        </p:nvSpPr>
        <p:spPr>
          <a:xfrm>
            <a:off x="76200" y="1447800"/>
            <a:ext cx="8686800" cy="4530725"/>
          </a:xfrm>
        </p:spPr>
        <p:txBody>
          <a:bodyPr>
            <a:normAutofit lnSpcReduction="10000"/>
          </a:bodyPr>
          <a:lstStyle/>
          <a:p>
            <a:pPr eaLnBrk="1" hangingPunct="1">
              <a:lnSpc>
                <a:spcPct val="80000"/>
              </a:lnSpc>
              <a:defRPr/>
            </a:pPr>
            <a:r>
              <a:rPr lang="en-US" sz="1400" smtClean="0"/>
              <a:t>Legume residue: narrow C:N ratio because it was grown in a N-rich environment</a:t>
            </a:r>
          </a:p>
          <a:p>
            <a:pPr eaLnBrk="1" hangingPunct="1">
              <a:lnSpc>
                <a:spcPct val="80000"/>
              </a:lnSpc>
              <a:defRPr/>
            </a:pPr>
            <a:r>
              <a:rPr lang="en-US" sz="1400" smtClean="0"/>
              <a:t>N not limiting</a:t>
            </a:r>
          </a:p>
          <a:p>
            <a:pPr eaLnBrk="1" hangingPunct="1">
              <a:lnSpc>
                <a:spcPct val="80000"/>
              </a:lnSpc>
              <a:defRPr/>
            </a:pPr>
            <a:r>
              <a:rPr lang="en-US" sz="1400" smtClean="0"/>
              <a:t>N-rich residue is created whenever non-legumes are grown in a N-rich environment as a result of fertilizer input at levels that exceed crop requirement.  </a:t>
            </a:r>
          </a:p>
          <a:p>
            <a:pPr eaLnBrk="1" hangingPunct="1">
              <a:lnSpc>
                <a:spcPct val="80000"/>
              </a:lnSpc>
              <a:defRPr/>
            </a:pPr>
            <a:endParaRPr lang="en-US" sz="1400" smtClean="0"/>
          </a:p>
          <a:p>
            <a:pPr eaLnBrk="1" hangingPunct="1">
              <a:lnSpc>
                <a:spcPct val="80000"/>
              </a:lnSpc>
              <a:buFont typeface="Wingdings" pitchFamily="2" charset="2"/>
              <a:buNone/>
              <a:defRPr/>
            </a:pPr>
            <a:r>
              <a:rPr lang="en-US" sz="1400" smtClean="0"/>
              <a:t>Response is not linear, as might be predicted for a mobile soil nutrient according to Bray’s mobility concept.  </a:t>
            </a:r>
          </a:p>
          <a:p>
            <a:pPr eaLnBrk="1" hangingPunct="1">
              <a:lnSpc>
                <a:spcPct val="80000"/>
              </a:lnSpc>
              <a:defRPr/>
            </a:pPr>
            <a:endParaRPr lang="en-US" sz="1400" smtClean="0"/>
          </a:p>
          <a:p>
            <a:pPr eaLnBrk="1" hangingPunct="1">
              <a:lnSpc>
                <a:spcPct val="80000"/>
              </a:lnSpc>
              <a:buFont typeface="Wingdings" pitchFamily="2" charset="2"/>
              <a:buNone/>
              <a:defRPr/>
            </a:pPr>
            <a:endParaRPr lang="en-US" sz="1400" smtClean="0"/>
          </a:p>
          <a:p>
            <a:pPr eaLnBrk="1" hangingPunct="1">
              <a:lnSpc>
                <a:spcPct val="80000"/>
              </a:lnSpc>
              <a:buFont typeface="Wingdings" pitchFamily="2" charset="2"/>
              <a:buNone/>
              <a:defRPr/>
            </a:pPr>
            <a:endParaRPr lang="en-US" sz="1400" smtClean="0"/>
          </a:p>
          <a:p>
            <a:pPr eaLnBrk="1" hangingPunct="1">
              <a:lnSpc>
                <a:spcPct val="80000"/>
              </a:lnSpc>
              <a:buFont typeface="Wingdings" pitchFamily="2" charset="2"/>
              <a:buNone/>
              <a:defRPr/>
            </a:pPr>
            <a:endParaRPr lang="en-US" sz="1400" smtClean="0"/>
          </a:p>
          <a:p>
            <a:pPr eaLnBrk="1" hangingPunct="1">
              <a:lnSpc>
                <a:spcPct val="80000"/>
              </a:lnSpc>
              <a:defRPr/>
            </a:pPr>
            <a:endParaRPr lang="en-US" sz="1400" smtClean="0"/>
          </a:p>
          <a:p>
            <a:pPr eaLnBrk="1" hangingPunct="1">
              <a:lnSpc>
                <a:spcPct val="80000"/>
              </a:lnSpc>
              <a:defRPr/>
            </a:pPr>
            <a:r>
              <a:rPr lang="en-US" sz="1400" smtClean="0"/>
              <a:t>Why?  </a:t>
            </a:r>
          </a:p>
          <a:p>
            <a:pPr eaLnBrk="1" hangingPunct="1">
              <a:lnSpc>
                <a:spcPct val="80000"/>
              </a:lnSpc>
              <a:defRPr/>
            </a:pPr>
            <a:r>
              <a:rPr lang="en-US" sz="1400" smtClean="0"/>
              <a:t>Some of the fertilizer-N is immobilized when the soil is enriched with mineral N</a:t>
            </a:r>
          </a:p>
          <a:p>
            <a:pPr eaLnBrk="1" hangingPunct="1">
              <a:lnSpc>
                <a:spcPct val="80000"/>
              </a:lnSpc>
              <a:defRPr/>
            </a:pPr>
            <a:r>
              <a:rPr lang="en-US" sz="1400" smtClean="0"/>
              <a:t>Some of the mineral N is lost from the system because of the mineral N enrichment.  </a:t>
            </a:r>
          </a:p>
          <a:p>
            <a:pPr eaLnBrk="1" hangingPunct="1">
              <a:lnSpc>
                <a:spcPct val="80000"/>
              </a:lnSpc>
              <a:defRPr/>
            </a:pPr>
            <a:endParaRPr lang="en-US" sz="1400" smtClean="0"/>
          </a:p>
          <a:p>
            <a:pPr eaLnBrk="1" hangingPunct="1">
              <a:lnSpc>
                <a:spcPct val="80000"/>
              </a:lnSpc>
              <a:defRPr/>
            </a:pPr>
            <a:r>
              <a:rPr lang="en-US" sz="1400" smtClean="0"/>
              <a:t>N-cycle is effective in conserving N in a natural ecosystem, when large quantities of N are introduced </a:t>
            </a:r>
          </a:p>
          <a:p>
            <a:pPr eaLnBrk="1" hangingPunct="1">
              <a:lnSpc>
                <a:spcPct val="80000"/>
              </a:lnSpc>
              <a:defRPr/>
            </a:pPr>
            <a:r>
              <a:rPr lang="en-US" sz="1400" smtClean="0">
                <a:solidFill>
                  <a:srgbClr val="FFFF00"/>
                </a:solidFill>
              </a:rPr>
              <a:t>When excesses exist, system is not as efficient</a:t>
            </a:r>
          </a:p>
          <a:p>
            <a:pPr eaLnBrk="1" hangingPunct="1">
              <a:lnSpc>
                <a:spcPct val="80000"/>
              </a:lnSpc>
              <a:defRPr/>
            </a:pPr>
            <a:r>
              <a:rPr lang="en-US" sz="1400" smtClean="0"/>
              <a:t>System should be viewed as one that </a:t>
            </a:r>
            <a:r>
              <a:rPr lang="en-US" sz="1400" u="sng" smtClean="0"/>
              <a:t>buffers</a:t>
            </a:r>
            <a:r>
              <a:rPr lang="en-US" sz="1400" smtClean="0"/>
              <a:t> against mineral N changes and one that </a:t>
            </a:r>
            <a:r>
              <a:rPr lang="en-US" sz="1400" u="sng" smtClean="0"/>
              <a:t>leaks</a:t>
            </a:r>
            <a:r>
              <a:rPr lang="en-US" sz="1400" smtClean="0"/>
              <a:t> when mineral N is present in excess.  </a:t>
            </a:r>
          </a:p>
          <a:p>
            <a:pPr eaLnBrk="1" hangingPunct="1">
              <a:lnSpc>
                <a:spcPct val="80000"/>
              </a:lnSpc>
              <a:defRPr/>
            </a:pPr>
            <a:r>
              <a:rPr lang="en-US" sz="1400" smtClean="0"/>
              <a:t>Most efficient N fertilization program would be one that most closely resembles the natural supply of N from the soil to the growing plants.  </a:t>
            </a:r>
          </a:p>
          <a:p>
            <a:pPr eaLnBrk="1" hangingPunct="1">
              <a:lnSpc>
                <a:spcPct val="80000"/>
              </a:lnSpc>
              <a:defRPr/>
            </a:pPr>
            <a:r>
              <a:rPr lang="en-US" sz="1400" smtClean="0"/>
              <a:t>This system would add minute amounts of mineral N to the soil at a location where the plant could absorb it each day.  Such a system is usually not economically feasible because of the high cost of daily application.</a:t>
            </a:r>
          </a:p>
        </p:txBody>
      </p:sp>
      <p:pic>
        <p:nvPicPr>
          <p:cNvPr id="3789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2590800"/>
            <a:ext cx="2466975" cy="136683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38594" name="Rectangle 2"/>
          <p:cNvSpPr>
            <a:spLocks noGrp="1" noChangeArrowheads="1"/>
          </p:cNvSpPr>
          <p:nvPr>
            <p:ph type="title"/>
          </p:nvPr>
        </p:nvSpPr>
        <p:spPr/>
        <p:txBody>
          <a:bodyPr/>
          <a:lstStyle/>
          <a:p>
            <a:pPr eaLnBrk="1" hangingPunct="1">
              <a:defRPr/>
            </a:pPr>
            <a:r>
              <a:rPr lang="en-US" sz="4000" b="1" smtClean="0"/>
              <a:t>Mineralization of N from non-legume residue</a:t>
            </a:r>
            <a:r>
              <a:rPr lang="en-US" sz="4000" smtClean="0"/>
              <a:t>   </a:t>
            </a:r>
          </a:p>
        </p:txBody>
      </p:sp>
    </p:spTree>
    <p:extLst>
      <p:ext uri="{BB962C8B-B14F-4D97-AF65-F5344CB8AC3E}">
        <p14:creationId xmlns:p14="http://schemas.microsoft.com/office/powerpoint/2010/main" val="2672842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Nitrogen Use Efficiency</a:t>
            </a:r>
            <a:endParaRPr lang="en-US" dirty="0"/>
          </a:p>
        </p:txBody>
      </p:sp>
      <p:sp>
        <p:nvSpPr>
          <p:cNvPr id="3" name="Content Placeholder 2"/>
          <p:cNvSpPr>
            <a:spLocks noGrp="1"/>
          </p:cNvSpPr>
          <p:nvPr>
            <p:ph idx="1"/>
          </p:nvPr>
        </p:nvSpPr>
        <p:spPr>
          <a:xfrm>
            <a:off x="457200" y="1600200"/>
            <a:ext cx="7924800" cy="4800600"/>
          </a:xfrm>
        </p:spPr>
        <p:txBody>
          <a:bodyPr/>
          <a:lstStyle/>
          <a:p>
            <a:pPr marL="342900" lvl="1">
              <a:buClr>
                <a:schemeClr val="accent1"/>
              </a:buClr>
            </a:pPr>
            <a:r>
              <a:rPr lang="en-US" dirty="0"/>
              <a:t>NUE of cereal grain </a:t>
            </a:r>
            <a:r>
              <a:rPr lang="en-US" dirty="0" smtClean="0"/>
              <a:t>production World Wide averages 33%</a:t>
            </a:r>
            <a:endParaRPr lang="en-US" dirty="0"/>
          </a:p>
          <a:p>
            <a:pPr lvl="1"/>
            <a:r>
              <a:rPr lang="en-US" dirty="0" smtClean="0"/>
              <a:t>Meaning only .33lb of every </a:t>
            </a:r>
            <a:r>
              <a:rPr lang="en-US" dirty="0" err="1" smtClean="0"/>
              <a:t>lb</a:t>
            </a:r>
            <a:r>
              <a:rPr lang="en-US" dirty="0" smtClean="0"/>
              <a:t> applied is utilized by crop. </a:t>
            </a:r>
          </a:p>
          <a:p>
            <a:pPr lvl="1"/>
            <a:r>
              <a:rPr lang="en-US" dirty="0" smtClean="0"/>
              <a:t>Meaning for every $1 of N purchased there is no return on $.77 </a:t>
            </a:r>
          </a:p>
          <a:p>
            <a:r>
              <a:rPr lang="en-US" dirty="0" smtClean="0"/>
              <a:t>NUE Calculated as.</a:t>
            </a:r>
          </a:p>
          <a:p>
            <a:r>
              <a:rPr lang="en-US" b="1" u="sng" dirty="0" smtClean="0"/>
              <a:t>(N removed from fertilized-N removed from check)/N applied</a:t>
            </a:r>
            <a:r>
              <a:rPr lang="en-US" dirty="0" smtClean="0"/>
              <a:t>. </a:t>
            </a:r>
          </a:p>
          <a:p>
            <a:pPr marL="411480" lvl="1" indent="0" algn="ctr">
              <a:buNone/>
            </a:pPr>
            <a:r>
              <a:rPr lang="en-US" dirty="0" smtClean="0"/>
              <a:t>(40 </a:t>
            </a:r>
            <a:r>
              <a:rPr lang="en-US" dirty="0" err="1" smtClean="0"/>
              <a:t>bu</a:t>
            </a:r>
            <a:r>
              <a:rPr lang="en-US" dirty="0" smtClean="0"/>
              <a:t> – 20 </a:t>
            </a:r>
            <a:r>
              <a:rPr lang="en-US" dirty="0" err="1" smtClean="0"/>
              <a:t>bu</a:t>
            </a:r>
            <a:r>
              <a:rPr lang="en-US" dirty="0" smtClean="0"/>
              <a:t>) / 80 </a:t>
            </a:r>
            <a:r>
              <a:rPr lang="en-US" dirty="0" err="1" smtClean="0"/>
              <a:t>lbs</a:t>
            </a:r>
            <a:r>
              <a:rPr lang="en-US" dirty="0" smtClean="0"/>
              <a:t> N. </a:t>
            </a:r>
          </a:p>
          <a:p>
            <a:pPr marL="411480" lvl="1" indent="0" algn="ctr">
              <a:buNone/>
            </a:pPr>
            <a:r>
              <a:rPr lang="en-US" dirty="0"/>
              <a:t>	</a:t>
            </a:r>
            <a:r>
              <a:rPr lang="en-US" dirty="0" smtClean="0"/>
              <a:t>N wheat grain 1.5 </a:t>
            </a:r>
            <a:r>
              <a:rPr lang="en-US" dirty="0" err="1" smtClean="0"/>
              <a:t>lb</a:t>
            </a:r>
            <a:r>
              <a:rPr lang="en-US" dirty="0" smtClean="0"/>
              <a:t> N/ </a:t>
            </a:r>
            <a:r>
              <a:rPr lang="en-US" dirty="0" err="1" smtClean="0"/>
              <a:t>bu</a:t>
            </a:r>
            <a:endParaRPr lang="en-US" dirty="0" smtClean="0"/>
          </a:p>
          <a:p>
            <a:pPr marL="411480" lvl="1" indent="0" algn="ctr">
              <a:buNone/>
            </a:pPr>
            <a:r>
              <a:rPr lang="en-US" dirty="0" smtClean="0"/>
              <a:t>(40*1.5-20*1.5) / 80 </a:t>
            </a:r>
            <a:r>
              <a:rPr lang="en-US" dirty="0" err="1" smtClean="0"/>
              <a:t>lbs</a:t>
            </a:r>
            <a:r>
              <a:rPr lang="en-US" dirty="0" smtClean="0"/>
              <a:t> N</a:t>
            </a:r>
          </a:p>
          <a:p>
            <a:pPr marL="411480" lvl="1" indent="0" algn="ctr">
              <a:buNone/>
            </a:pPr>
            <a:r>
              <a:rPr lang="en-US" dirty="0" smtClean="0"/>
              <a:t>(60-30) / 80</a:t>
            </a:r>
          </a:p>
          <a:p>
            <a:pPr marL="411480" lvl="1" indent="0" algn="ctr">
              <a:buNone/>
            </a:pPr>
            <a:r>
              <a:rPr lang="en-US" dirty="0" smtClean="0"/>
              <a:t>30/80</a:t>
            </a:r>
          </a:p>
          <a:p>
            <a:pPr marL="411480" lvl="1" indent="0" algn="ctr">
              <a:buNone/>
            </a:pPr>
            <a:r>
              <a:rPr lang="en-US" dirty="0" smtClean="0"/>
              <a:t>37.5%</a:t>
            </a:r>
          </a:p>
          <a:p>
            <a:pPr marL="411480" lvl="1" indent="0">
              <a:buNone/>
            </a:pPr>
            <a:endParaRPr lang="en-US" dirty="0" smtClean="0"/>
          </a:p>
        </p:txBody>
      </p:sp>
    </p:spTree>
    <p:extLst>
      <p:ext uri="{BB962C8B-B14F-4D97-AF65-F5344CB8AC3E}">
        <p14:creationId xmlns:p14="http://schemas.microsoft.com/office/powerpoint/2010/main" val="803032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eaLnBrk="1" hangingPunct="1">
              <a:defRPr/>
            </a:pPr>
            <a:r>
              <a:rPr lang="en-US" smtClean="0"/>
              <a:t>N Response</a:t>
            </a:r>
          </a:p>
        </p:txBody>
      </p:sp>
      <p:pic>
        <p:nvPicPr>
          <p:cNvPr id="3891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676400"/>
            <a:ext cx="6400800" cy="3746500"/>
          </a:xfrm>
          <a:prstGeom prst="rect">
            <a:avLst/>
          </a:prstGeom>
          <a:noFill/>
          <a:ln w="9525">
            <a:solidFill>
              <a:srgbClr val="00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289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pPr eaLnBrk="1" hangingPunct="1">
              <a:defRPr/>
            </a:pPr>
            <a:r>
              <a:rPr lang="en-US" b="1" smtClean="0"/>
              <a:t>Mineralization of Soil-N</a:t>
            </a:r>
          </a:p>
        </p:txBody>
      </p:sp>
      <p:sp>
        <p:nvSpPr>
          <p:cNvPr id="241667" name="Rectangle 3"/>
          <p:cNvSpPr>
            <a:spLocks noGrp="1" noChangeArrowheads="1"/>
          </p:cNvSpPr>
          <p:nvPr>
            <p:ph type="body" idx="1"/>
          </p:nvPr>
        </p:nvSpPr>
        <p:spPr/>
        <p:txBody>
          <a:bodyPr/>
          <a:lstStyle/>
          <a:p>
            <a:pPr eaLnBrk="1" hangingPunct="1">
              <a:lnSpc>
                <a:spcPct val="80000"/>
              </a:lnSpc>
              <a:defRPr/>
            </a:pPr>
            <a:r>
              <a:rPr lang="en-US" sz="2000" smtClean="0"/>
              <a:t>Corn yield of about 70 bushels/acre when no fertilizer-N is applied to a field that grows corn year after year, without a legume in rotation.  </a:t>
            </a:r>
          </a:p>
          <a:p>
            <a:pPr eaLnBrk="1" hangingPunct="1">
              <a:lnSpc>
                <a:spcPct val="80000"/>
              </a:lnSpc>
              <a:defRPr/>
            </a:pPr>
            <a:r>
              <a:rPr lang="en-US" sz="2000" smtClean="0"/>
              <a:t>N to support this yield is believed to come primarily from soil-N in the organic fraction, that is, N mineralized since the last crop was grown and during the growing season.  </a:t>
            </a:r>
          </a:p>
          <a:p>
            <a:pPr eaLnBrk="1" hangingPunct="1">
              <a:lnSpc>
                <a:spcPct val="80000"/>
              </a:lnSpc>
              <a:defRPr/>
            </a:pPr>
            <a:r>
              <a:rPr lang="en-US" sz="2000" smtClean="0"/>
              <a:t>For this example the mineralized, or non-fertilizer N, supports about one-third of the maximum yield.  </a:t>
            </a:r>
          </a:p>
          <a:p>
            <a:pPr eaLnBrk="1" hangingPunct="1">
              <a:lnSpc>
                <a:spcPct val="80000"/>
              </a:lnSpc>
              <a:defRPr/>
            </a:pPr>
            <a:r>
              <a:rPr lang="en-US" sz="2000" smtClean="0"/>
              <a:t>Less difference between fertilized and unfertilized yields for dryland than for irrigated systems in arid and semi-arid environments.  </a:t>
            </a:r>
          </a:p>
          <a:p>
            <a:pPr eaLnBrk="1" hangingPunct="1">
              <a:lnSpc>
                <a:spcPct val="80000"/>
              </a:lnSpc>
              <a:defRPr/>
            </a:pPr>
            <a:r>
              <a:rPr lang="en-US" sz="2000" smtClean="0"/>
              <a:t>Large differences in plant response between fertilized and unfertilized areas are common, for example, in irrigated turf where clippings are removed.</a:t>
            </a:r>
          </a:p>
        </p:txBody>
      </p:sp>
    </p:spTree>
    <p:extLst>
      <p:ext uri="{BB962C8B-B14F-4D97-AF65-F5344CB8AC3E}">
        <p14:creationId xmlns:p14="http://schemas.microsoft.com/office/powerpoint/2010/main" val="24629128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lstStyle/>
          <a:p>
            <a:pPr eaLnBrk="1" hangingPunct="1">
              <a:defRPr/>
            </a:pPr>
            <a:endParaRPr lang="en-US" smtClean="0"/>
          </a:p>
        </p:txBody>
      </p:sp>
      <p:sp>
        <p:nvSpPr>
          <p:cNvPr id="242691" name="Rectangle 3"/>
          <p:cNvSpPr>
            <a:spLocks noGrp="1" noChangeArrowheads="1"/>
          </p:cNvSpPr>
          <p:nvPr>
            <p:ph type="body" idx="1"/>
          </p:nvPr>
        </p:nvSpPr>
        <p:spPr/>
        <p:txBody>
          <a:bodyPr/>
          <a:lstStyle/>
          <a:p>
            <a:pPr eaLnBrk="1" hangingPunct="1">
              <a:defRPr/>
            </a:pPr>
            <a:endParaRPr lang="en-US" smtClean="0"/>
          </a:p>
        </p:txBody>
      </p:sp>
      <p:pic>
        <p:nvPicPr>
          <p:cNvPr id="409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524000"/>
            <a:ext cx="6477000" cy="3486145"/>
          </a:xfrm>
          <a:prstGeom prst="rect">
            <a:avLst/>
          </a:prstGeom>
          <a:noFill/>
          <a:ln w="9525">
            <a:solidFill>
              <a:srgbClr val="003300"/>
            </a:solidFill>
            <a:miter lim="800000"/>
            <a:headEnd/>
            <a:tailEnd/>
          </a:ln>
          <a:extLst>
            <a:ext uri="{909E8E84-426E-40DD-AFC4-6F175D3DCCD1}">
              <a14:hiddenFill xmlns:a14="http://schemas.microsoft.com/office/drawing/2010/main">
                <a:solidFill>
                  <a:srgbClr val="FFFFFF"/>
                </a:solidFill>
              </a14:hiddenFill>
            </a:ext>
          </a:extLst>
        </p:spPr>
      </p:pic>
      <p:sp>
        <p:nvSpPr>
          <p:cNvPr id="40965" name="Text Box 5"/>
          <p:cNvSpPr txBox="1">
            <a:spLocks noChangeArrowheads="1"/>
          </p:cNvSpPr>
          <p:nvPr/>
        </p:nvSpPr>
        <p:spPr bwMode="auto">
          <a:xfrm>
            <a:off x="914400" y="5089525"/>
            <a:ext cx="7162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itchFamily="2" charset="2"/>
              <a:buBlip>
                <a:blip r:embed="rId4"/>
              </a:buBlip>
              <a:defRPr sz="3200">
                <a:solidFill>
                  <a:schemeClr val="tx1"/>
                </a:solidFill>
                <a:latin typeface="Verdana" pitchFamily="34" charset="0"/>
              </a:defRPr>
            </a:lvl1pPr>
            <a:lvl2pPr marL="742950" indent="-285750">
              <a:spcBef>
                <a:spcPct val="20000"/>
              </a:spcBef>
              <a:buChar char="–"/>
              <a:defRPr sz="2800">
                <a:solidFill>
                  <a:schemeClr val="tx1"/>
                </a:solidFill>
                <a:latin typeface="Verdana" pitchFamily="34" charset="0"/>
              </a:defRPr>
            </a:lvl2pPr>
            <a:lvl3pPr marL="1143000" indent="-228600">
              <a:spcBef>
                <a:spcPct val="20000"/>
              </a:spcBef>
              <a:buClr>
                <a:schemeClr val="hlink"/>
              </a:buClr>
              <a:buFont typeface="Wingdings" pitchFamily="2" charset="2"/>
              <a:buBlip>
                <a:blip r:embed="rId4"/>
              </a:buBlip>
              <a:defRPr sz="2400">
                <a:solidFill>
                  <a:schemeClr val="tx1"/>
                </a:solidFill>
                <a:latin typeface="Verdana" pitchFamily="34" charset="0"/>
              </a:defRPr>
            </a:lvl3pPr>
            <a:lvl4pPr marL="1600200" indent="-228600">
              <a:spcBef>
                <a:spcPct val="20000"/>
              </a:spcBef>
              <a:buChar char="–"/>
              <a:defRPr sz="2000">
                <a:solidFill>
                  <a:schemeClr val="tx1"/>
                </a:solidFill>
                <a:latin typeface="Verdana" pitchFamily="34" charset="0"/>
              </a:defRPr>
            </a:lvl4pPr>
            <a:lvl5pPr marL="2057400" indent="-228600">
              <a:spcBef>
                <a:spcPct val="20000"/>
              </a:spcBef>
              <a:buClr>
                <a:schemeClr val="hlink"/>
              </a:buClr>
              <a:buFont typeface="Wingdings" pitchFamily="2" charset="2"/>
              <a:buBlip>
                <a:blip r:embed="rId4"/>
              </a:buBlip>
              <a:defRPr sz="2000">
                <a:solidFill>
                  <a:schemeClr val="tx1"/>
                </a:solidFill>
                <a:latin typeface="Verdana" pitchFamily="34" charset="0"/>
              </a:defRPr>
            </a:lvl5pPr>
            <a:lvl6pPr marL="2514600" indent="-228600" eaLnBrk="0" fontAlgn="base" hangingPunct="0">
              <a:spcBef>
                <a:spcPct val="20000"/>
              </a:spcBef>
              <a:spcAft>
                <a:spcPct val="0"/>
              </a:spcAft>
              <a:buClr>
                <a:schemeClr val="hlink"/>
              </a:buClr>
              <a:buFont typeface="Wingdings" pitchFamily="2" charset="2"/>
              <a:buBlip>
                <a:blip r:embed="rId4"/>
              </a:buBlip>
              <a:defRPr sz="2000">
                <a:solidFill>
                  <a:schemeClr val="tx1"/>
                </a:solidFill>
                <a:latin typeface="Verdana" pitchFamily="34" charset="0"/>
              </a:defRPr>
            </a:lvl6pPr>
            <a:lvl7pPr marL="2971800" indent="-228600" eaLnBrk="0" fontAlgn="base" hangingPunct="0">
              <a:spcBef>
                <a:spcPct val="20000"/>
              </a:spcBef>
              <a:spcAft>
                <a:spcPct val="0"/>
              </a:spcAft>
              <a:buClr>
                <a:schemeClr val="hlink"/>
              </a:buClr>
              <a:buFont typeface="Wingdings" pitchFamily="2" charset="2"/>
              <a:buBlip>
                <a:blip r:embed="rId4"/>
              </a:buBlip>
              <a:defRPr sz="2000">
                <a:solidFill>
                  <a:schemeClr val="tx1"/>
                </a:solidFill>
                <a:latin typeface="Verdana" pitchFamily="34" charset="0"/>
              </a:defRPr>
            </a:lvl7pPr>
            <a:lvl8pPr marL="3429000" indent="-228600" eaLnBrk="0" fontAlgn="base" hangingPunct="0">
              <a:spcBef>
                <a:spcPct val="20000"/>
              </a:spcBef>
              <a:spcAft>
                <a:spcPct val="0"/>
              </a:spcAft>
              <a:buClr>
                <a:schemeClr val="hlink"/>
              </a:buClr>
              <a:buFont typeface="Wingdings" pitchFamily="2" charset="2"/>
              <a:buBlip>
                <a:blip r:embed="rId4"/>
              </a:buBlip>
              <a:defRPr sz="2000">
                <a:solidFill>
                  <a:schemeClr val="tx1"/>
                </a:solidFill>
                <a:latin typeface="Verdana" pitchFamily="34" charset="0"/>
              </a:defRPr>
            </a:lvl8pPr>
            <a:lvl9pPr marL="3886200" indent="-228600" eaLnBrk="0" fontAlgn="base" hangingPunct="0">
              <a:spcBef>
                <a:spcPct val="20000"/>
              </a:spcBef>
              <a:spcAft>
                <a:spcPct val="0"/>
              </a:spcAft>
              <a:buClr>
                <a:schemeClr val="hlink"/>
              </a:buClr>
              <a:buFont typeface="Wingdings" pitchFamily="2" charset="2"/>
              <a:buBlip>
                <a:blip r:embed="rId4"/>
              </a:buBlip>
              <a:defRPr sz="2000">
                <a:solidFill>
                  <a:schemeClr val="tx1"/>
                </a:solidFill>
                <a:latin typeface="Verdana" pitchFamily="34" charset="0"/>
              </a:defRPr>
            </a:lvl9pPr>
          </a:lstStyle>
          <a:p>
            <a:pPr>
              <a:spcBef>
                <a:spcPct val="50000"/>
              </a:spcBef>
              <a:buClrTx/>
              <a:buFontTx/>
              <a:buNone/>
            </a:pPr>
            <a:r>
              <a:rPr lang="en-US" altLang="en-US" sz="2000" dirty="0"/>
              <a:t>Midfield </a:t>
            </a:r>
            <a:r>
              <a:rPr lang="en-US" altLang="en-US" sz="2000" dirty="0" err="1"/>
              <a:t>bermudagrass</a:t>
            </a:r>
            <a:r>
              <a:rPr lang="en-US" altLang="en-US" sz="2000" dirty="0"/>
              <a:t> turf response to fertilizer N (rates are equivalent to 0.5, 1, 1.5, 2, 4, and 6 </a:t>
            </a:r>
            <a:r>
              <a:rPr lang="en-US" altLang="en-US" sz="2000" dirty="0" err="1"/>
              <a:t>lb</a:t>
            </a:r>
            <a:r>
              <a:rPr lang="en-US" altLang="en-US" sz="2000" dirty="0"/>
              <a:t> N/1000 square feet.  From Howell, OSU M.S. thesis, 1999). </a:t>
            </a:r>
          </a:p>
        </p:txBody>
      </p:sp>
    </p:spTree>
    <p:extLst>
      <p:ext uri="{BB962C8B-B14F-4D97-AF65-F5344CB8AC3E}">
        <p14:creationId xmlns:p14="http://schemas.microsoft.com/office/powerpoint/2010/main" val="868722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pPr eaLnBrk="1" hangingPunct="1">
              <a:defRPr/>
            </a:pPr>
            <a:r>
              <a:rPr lang="en-US" sz="4000" b="1" i="1" smtClean="0"/>
              <a:t>Where does all the N come from?</a:t>
            </a:r>
          </a:p>
        </p:txBody>
      </p:sp>
      <p:sp>
        <p:nvSpPr>
          <p:cNvPr id="205827" name="Rectangle 3"/>
          <p:cNvSpPr>
            <a:spLocks noGrp="1" noChangeArrowheads="1"/>
          </p:cNvSpPr>
          <p:nvPr>
            <p:ph idx="1"/>
          </p:nvPr>
        </p:nvSpPr>
        <p:spPr/>
        <p:txBody>
          <a:bodyPr/>
          <a:lstStyle/>
          <a:p>
            <a:pPr eaLnBrk="1" hangingPunct="1">
              <a:lnSpc>
                <a:spcPct val="80000"/>
              </a:lnSpc>
              <a:defRPr/>
            </a:pPr>
            <a:r>
              <a:rPr lang="en-US" sz="2000" smtClean="0"/>
              <a:t>Nitrogen exists in some form or another throughout our environment.  It is no wonder all soils and most bodies of water contain some N.  </a:t>
            </a:r>
          </a:p>
          <a:p>
            <a:pPr eaLnBrk="1" hangingPunct="1">
              <a:lnSpc>
                <a:spcPct val="80000"/>
              </a:lnSpc>
              <a:defRPr/>
            </a:pPr>
            <a:r>
              <a:rPr lang="en-US" sz="2000" smtClean="0"/>
              <a:t>Atmosphere is 78% N in the form of the diatomic gas N</a:t>
            </a:r>
            <a:r>
              <a:rPr lang="en-US" sz="2000" baseline="-25000" smtClean="0"/>
              <a:t>2</a:t>
            </a:r>
            <a:r>
              <a:rPr lang="en-US" sz="2000" smtClean="0"/>
              <a:t>.  </a:t>
            </a:r>
          </a:p>
          <a:p>
            <a:pPr eaLnBrk="1" hangingPunct="1">
              <a:lnSpc>
                <a:spcPct val="80000"/>
              </a:lnSpc>
              <a:defRPr/>
            </a:pPr>
            <a:r>
              <a:rPr lang="en-US" sz="2000" smtClean="0"/>
              <a:t>The amount of N</a:t>
            </a:r>
            <a:r>
              <a:rPr lang="en-US" sz="2000" baseline="-25000" smtClean="0"/>
              <a:t>2</a:t>
            </a:r>
            <a:r>
              <a:rPr lang="en-US" sz="2000" smtClean="0"/>
              <a:t> above the earth’s surface has been calculated to be about 36,000 ton/acre. </a:t>
            </a:r>
          </a:p>
          <a:p>
            <a:pPr eaLnBrk="1" hangingPunct="1">
              <a:lnSpc>
                <a:spcPct val="80000"/>
              </a:lnSpc>
              <a:defRPr/>
            </a:pPr>
            <a:r>
              <a:rPr lang="en-US" sz="2000" smtClean="0"/>
              <a:t>Soils contain about 2,000 pounds of N/acre (12-inch depth) for each 1 % of organic matter content.  </a:t>
            </a:r>
          </a:p>
          <a:p>
            <a:pPr eaLnBrk="1" hangingPunct="1">
              <a:lnSpc>
                <a:spcPct val="80000"/>
              </a:lnSpc>
              <a:defRPr/>
            </a:pPr>
            <a:r>
              <a:rPr lang="en-US" sz="2000" smtClean="0"/>
              <a:t>N</a:t>
            </a:r>
            <a:r>
              <a:rPr lang="en-US" sz="2000" baseline="-25000" smtClean="0"/>
              <a:t>2</a:t>
            </a:r>
            <a:r>
              <a:rPr lang="en-US" sz="2000" smtClean="0"/>
              <a:t> is chemically stable</a:t>
            </a:r>
          </a:p>
          <a:p>
            <a:pPr eaLnBrk="1" hangingPunct="1">
              <a:lnSpc>
                <a:spcPct val="80000"/>
              </a:lnSpc>
              <a:defRPr/>
            </a:pPr>
            <a:r>
              <a:rPr lang="en-US" sz="2000" smtClean="0"/>
              <a:t>Considerable energy must be expended to transform it to chemical forms that plants and animals can use.  </a:t>
            </a:r>
          </a:p>
          <a:p>
            <a:pPr eaLnBrk="1" hangingPunct="1">
              <a:lnSpc>
                <a:spcPct val="80000"/>
              </a:lnSpc>
              <a:defRPr/>
            </a:pPr>
            <a:r>
              <a:rPr lang="en-US" sz="2000" smtClean="0"/>
              <a:t>Common presence in all living organisms of amino-N in the form of amino acids and proteins.</a:t>
            </a:r>
          </a:p>
        </p:txBody>
      </p:sp>
    </p:spTree>
    <p:extLst>
      <p:ext uri="{BB962C8B-B14F-4D97-AF65-F5344CB8AC3E}">
        <p14:creationId xmlns:p14="http://schemas.microsoft.com/office/powerpoint/2010/main" val="12247946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pPr eaLnBrk="1" hangingPunct="1">
              <a:defRPr/>
            </a:pPr>
            <a:r>
              <a:rPr lang="en-US" smtClean="0"/>
              <a:t>NUE</a:t>
            </a:r>
          </a:p>
        </p:txBody>
      </p:sp>
      <p:sp>
        <p:nvSpPr>
          <p:cNvPr id="244739" name="Rectangle 3"/>
          <p:cNvSpPr>
            <a:spLocks noGrp="1" noChangeArrowheads="1"/>
          </p:cNvSpPr>
          <p:nvPr>
            <p:ph type="body" idx="1"/>
          </p:nvPr>
        </p:nvSpPr>
        <p:spPr>
          <a:xfrm>
            <a:off x="457200" y="1600200"/>
            <a:ext cx="8382000" cy="4530725"/>
          </a:xfrm>
        </p:spPr>
        <p:txBody>
          <a:bodyPr/>
          <a:lstStyle/>
          <a:p>
            <a:pPr eaLnBrk="1" hangingPunct="1">
              <a:defRPr/>
            </a:pPr>
            <a:r>
              <a:rPr lang="en-US" sz="2800" smtClean="0"/>
              <a:t>NUE = 50 % at the lowest input of fertilizer </a:t>
            </a:r>
          </a:p>
          <a:p>
            <a:pPr eaLnBrk="1" hangingPunct="1">
              <a:defRPr/>
            </a:pPr>
            <a:r>
              <a:rPr lang="en-US" sz="2800" smtClean="0"/>
              <a:t>Decreases to about 35 % at maximum yield.  </a:t>
            </a:r>
          </a:p>
          <a:p>
            <a:pPr eaLnBrk="1" hangingPunct="1">
              <a:defRPr/>
            </a:pPr>
            <a:r>
              <a:rPr lang="en-US" sz="2800" smtClean="0"/>
              <a:t>Low NUE is believed to result from increasingly large “excesses” of mineral N being present because all fertilizer was applied preplant, without knowledge of yield potential or supply of non-fertilizer N.</a:t>
            </a:r>
          </a:p>
        </p:txBody>
      </p:sp>
    </p:spTree>
    <p:extLst>
      <p:ext uri="{BB962C8B-B14F-4D97-AF65-F5344CB8AC3E}">
        <p14:creationId xmlns:p14="http://schemas.microsoft.com/office/powerpoint/2010/main" val="4287020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pPr eaLnBrk="1" hangingPunct="1">
              <a:defRPr/>
            </a:pPr>
            <a:r>
              <a:rPr lang="en-US" sz="4000" b="1" smtClean="0"/>
              <a:t>How profitable is it to fertilize for maximum yield? </a:t>
            </a:r>
            <a:r>
              <a:rPr lang="en-US" sz="4000" smtClean="0"/>
              <a:t> </a:t>
            </a:r>
          </a:p>
        </p:txBody>
      </p:sp>
      <p:sp>
        <p:nvSpPr>
          <p:cNvPr id="245763" name="Rectangle 3"/>
          <p:cNvSpPr>
            <a:spLocks noGrp="1" noChangeArrowheads="1"/>
          </p:cNvSpPr>
          <p:nvPr>
            <p:ph type="body" idx="1"/>
          </p:nvPr>
        </p:nvSpPr>
        <p:spPr>
          <a:xfrm>
            <a:off x="0" y="1371600"/>
            <a:ext cx="8458200" cy="4530725"/>
          </a:xfrm>
        </p:spPr>
        <p:txBody>
          <a:bodyPr/>
          <a:lstStyle/>
          <a:p>
            <a:pPr eaLnBrk="1" hangingPunct="1">
              <a:lnSpc>
                <a:spcPct val="80000"/>
              </a:lnSpc>
              <a:defRPr/>
            </a:pPr>
            <a:r>
              <a:rPr lang="en-US" sz="1800" dirty="0" smtClean="0"/>
              <a:t>Using 31-year </a:t>
            </a:r>
            <a:r>
              <a:rPr lang="en-US" sz="1800" u="sng" dirty="0" smtClean="0"/>
              <a:t>average</a:t>
            </a:r>
            <a:r>
              <a:rPr lang="en-US" sz="1800" dirty="0" smtClean="0"/>
              <a:t> yield response data profitability of each 20-lb/acre addition of N can be examined by considering different prices (value) for wheat and fertilizer-N (cost).  </a:t>
            </a:r>
          </a:p>
          <a:p>
            <a:pPr eaLnBrk="1" hangingPunct="1">
              <a:lnSpc>
                <a:spcPct val="80000"/>
              </a:lnSpc>
              <a:defRPr/>
            </a:pPr>
            <a:r>
              <a:rPr lang="en-US" sz="1800" dirty="0" smtClean="0"/>
              <a:t>Using $0.25/</a:t>
            </a:r>
            <a:r>
              <a:rPr lang="en-US" sz="1800" dirty="0" err="1" smtClean="0"/>
              <a:t>lb</a:t>
            </a:r>
            <a:r>
              <a:rPr lang="en-US" sz="1800" dirty="0" smtClean="0"/>
              <a:t> N cost: most profitable rate may easily vary by 20 </a:t>
            </a:r>
            <a:r>
              <a:rPr lang="en-US" sz="1800" dirty="0" err="1" smtClean="0"/>
              <a:t>lb</a:t>
            </a:r>
            <a:r>
              <a:rPr lang="en-US" sz="1800" dirty="0" smtClean="0"/>
              <a:t> N/acre depending upon value of the wheat.  </a:t>
            </a:r>
          </a:p>
          <a:p>
            <a:pPr eaLnBrk="1" hangingPunct="1">
              <a:lnSpc>
                <a:spcPct val="80000"/>
              </a:lnSpc>
              <a:defRPr/>
            </a:pPr>
            <a:r>
              <a:rPr lang="en-US" sz="1800" dirty="0" smtClean="0"/>
              <a:t>Since the 31-year average yield response data fit a quadratic response model, the law of diminishing returns applies, and the last 20 </a:t>
            </a:r>
            <a:r>
              <a:rPr lang="en-US" sz="1800" dirty="0" err="1" smtClean="0"/>
              <a:t>lb</a:t>
            </a:r>
            <a:r>
              <a:rPr lang="en-US" sz="1800" dirty="0" smtClean="0"/>
              <a:t> N increment that increases yield (60 to 80 </a:t>
            </a:r>
            <a:r>
              <a:rPr lang="en-US" sz="1800" dirty="0" err="1" smtClean="0"/>
              <a:t>lb</a:t>
            </a:r>
            <a:r>
              <a:rPr lang="en-US" sz="1800" dirty="0" smtClean="0"/>
              <a:t>) always has less economic return.  </a:t>
            </a:r>
          </a:p>
          <a:p>
            <a:pPr eaLnBrk="1" hangingPunct="1">
              <a:lnSpc>
                <a:spcPct val="80000"/>
              </a:lnSpc>
              <a:defRPr/>
            </a:pPr>
            <a:r>
              <a:rPr lang="en-US" sz="1800" dirty="0" smtClean="0"/>
              <a:t>When the value of wheat is $2.00/bushel the maximum economic rate of N is 60 </a:t>
            </a:r>
            <a:r>
              <a:rPr lang="en-US" sz="1800" dirty="0" err="1" smtClean="0"/>
              <a:t>lb</a:t>
            </a:r>
            <a:r>
              <a:rPr lang="en-US" sz="1800" dirty="0" smtClean="0"/>
              <a:t>/acre, even though the maximum grain yield is from 80 </a:t>
            </a:r>
            <a:r>
              <a:rPr lang="en-US" sz="1800" dirty="0" err="1" smtClean="0"/>
              <a:t>lb</a:t>
            </a:r>
            <a:r>
              <a:rPr lang="en-US" sz="1800" dirty="0" smtClean="0"/>
              <a:t> N/acre.</a:t>
            </a:r>
          </a:p>
        </p:txBody>
      </p:sp>
      <p:pic>
        <p:nvPicPr>
          <p:cNvPr id="440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4114800"/>
            <a:ext cx="5600700" cy="2590800"/>
          </a:xfrm>
          <a:prstGeom prst="rect">
            <a:avLst/>
          </a:prstGeom>
          <a:noFill/>
          <a:ln w="9525">
            <a:solidFill>
              <a:srgbClr val="00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626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457200" y="228600"/>
            <a:ext cx="8229600" cy="579438"/>
          </a:xfrm>
        </p:spPr>
        <p:txBody>
          <a:bodyPr/>
          <a:lstStyle/>
          <a:p>
            <a:pPr eaLnBrk="1" hangingPunct="1">
              <a:defRPr/>
            </a:pPr>
            <a:r>
              <a:rPr lang="en-US" sz="2400" b="1" dirty="0" smtClean="0"/>
              <a:t>How variable are crop N needs from year to year?  </a:t>
            </a:r>
          </a:p>
        </p:txBody>
      </p:sp>
      <p:sp>
        <p:nvSpPr>
          <p:cNvPr id="246787" name="Rectangle 3"/>
          <p:cNvSpPr>
            <a:spLocks noGrp="1" noChangeArrowheads="1"/>
          </p:cNvSpPr>
          <p:nvPr>
            <p:ph type="body" idx="1"/>
          </p:nvPr>
        </p:nvSpPr>
        <p:spPr>
          <a:xfrm>
            <a:off x="533400" y="838200"/>
            <a:ext cx="7924800" cy="5867400"/>
          </a:xfrm>
        </p:spPr>
        <p:txBody>
          <a:bodyPr>
            <a:normAutofit/>
          </a:bodyPr>
          <a:lstStyle/>
          <a:p>
            <a:pPr eaLnBrk="1" hangingPunct="1">
              <a:lnSpc>
                <a:spcPct val="80000"/>
              </a:lnSpc>
              <a:defRPr/>
            </a:pPr>
            <a:endParaRPr lang="en-US" sz="2000" dirty="0" smtClean="0"/>
          </a:p>
          <a:p>
            <a:pPr eaLnBrk="1" hangingPunct="1">
              <a:lnSpc>
                <a:spcPct val="80000"/>
              </a:lnSpc>
              <a:defRPr/>
            </a:pPr>
            <a:endParaRPr lang="en-US" sz="2000" dirty="0"/>
          </a:p>
          <a:p>
            <a:pPr eaLnBrk="1" hangingPunct="1">
              <a:lnSpc>
                <a:spcPct val="80000"/>
              </a:lnSpc>
              <a:defRPr/>
            </a:pPr>
            <a:r>
              <a:rPr lang="en-US" sz="2000" dirty="0" smtClean="0"/>
              <a:t>Crop yields change year-to-year depending on weather conditions.  </a:t>
            </a:r>
          </a:p>
          <a:p>
            <a:pPr eaLnBrk="1" hangingPunct="1">
              <a:lnSpc>
                <a:spcPct val="80000"/>
              </a:lnSpc>
              <a:defRPr/>
            </a:pPr>
            <a:endParaRPr lang="en-US" sz="2000" dirty="0" smtClean="0"/>
          </a:p>
          <a:p>
            <a:pPr eaLnBrk="1" hangingPunct="1">
              <a:lnSpc>
                <a:spcPct val="80000"/>
              </a:lnSpc>
              <a:defRPr/>
            </a:pPr>
            <a:r>
              <a:rPr lang="en-US" sz="2000" dirty="0" smtClean="0"/>
              <a:t>Need for nutrients like N also varies.  </a:t>
            </a:r>
          </a:p>
          <a:p>
            <a:pPr eaLnBrk="1" hangingPunct="1">
              <a:lnSpc>
                <a:spcPct val="80000"/>
              </a:lnSpc>
              <a:defRPr/>
            </a:pPr>
            <a:endParaRPr lang="en-US" sz="2000" dirty="0" smtClean="0"/>
          </a:p>
          <a:p>
            <a:pPr eaLnBrk="1" hangingPunct="1">
              <a:lnSpc>
                <a:spcPct val="80000"/>
              </a:lnSpc>
              <a:defRPr/>
            </a:pPr>
            <a:r>
              <a:rPr lang="en-US" sz="2000" dirty="0" smtClean="0"/>
              <a:t>Should we apply the same amount of N each year?</a:t>
            </a:r>
            <a:br>
              <a:rPr lang="en-US" sz="2000" dirty="0" smtClean="0"/>
            </a:br>
            <a:endParaRPr lang="en-US" sz="2000" dirty="0" smtClean="0"/>
          </a:p>
          <a:p>
            <a:pPr eaLnBrk="1" hangingPunct="1">
              <a:lnSpc>
                <a:spcPct val="80000"/>
              </a:lnSpc>
              <a:defRPr/>
            </a:pPr>
            <a:r>
              <a:rPr lang="en-US" sz="2000" dirty="0" smtClean="0"/>
              <a:t>Considerable year-to-year variability in how much N is supplied by the soil</a:t>
            </a:r>
          </a:p>
          <a:p>
            <a:pPr eaLnBrk="1" hangingPunct="1">
              <a:lnSpc>
                <a:spcPct val="80000"/>
              </a:lnSpc>
              <a:defRPr/>
            </a:pPr>
            <a:endParaRPr lang="en-US" sz="2000" dirty="0" smtClean="0"/>
          </a:p>
          <a:p>
            <a:pPr eaLnBrk="1" hangingPunct="1">
              <a:lnSpc>
                <a:spcPct val="80000"/>
              </a:lnSpc>
              <a:defRPr/>
            </a:pPr>
            <a:r>
              <a:rPr lang="en-US" sz="2000" dirty="0" smtClean="0"/>
              <a:t>Tendency for the unfertilized yield to decrease slightly over time (about 0.1 </a:t>
            </a:r>
            <a:r>
              <a:rPr lang="en-US" sz="2000" dirty="0" err="1" smtClean="0"/>
              <a:t>bu</a:t>
            </a:r>
            <a:r>
              <a:rPr lang="en-US" sz="2000" dirty="0" smtClean="0"/>
              <a:t>/acre/year), and that the amount of non-fertilizer N available to the crop varies greatly from year-to-year. </a:t>
            </a:r>
          </a:p>
          <a:p>
            <a:pPr eaLnBrk="1" hangingPunct="1">
              <a:lnSpc>
                <a:spcPct val="80000"/>
              </a:lnSpc>
              <a:defRPr/>
            </a:pPr>
            <a:endParaRPr lang="en-US" sz="2000" dirty="0" smtClean="0"/>
          </a:p>
          <a:p>
            <a:pPr eaLnBrk="1" hangingPunct="1">
              <a:lnSpc>
                <a:spcPct val="80000"/>
              </a:lnSpc>
              <a:defRPr/>
            </a:pPr>
            <a:r>
              <a:rPr lang="en-US" sz="2000" dirty="0" smtClean="0"/>
              <a:t>Decrease in supply of non-fertilizer N with time</a:t>
            </a:r>
          </a:p>
          <a:p>
            <a:pPr eaLnBrk="1" hangingPunct="1">
              <a:lnSpc>
                <a:spcPct val="80000"/>
              </a:lnSpc>
              <a:defRPr/>
            </a:pPr>
            <a:endParaRPr lang="en-US" sz="2000" dirty="0" smtClean="0"/>
          </a:p>
          <a:p>
            <a:pPr eaLnBrk="1" hangingPunct="1">
              <a:lnSpc>
                <a:spcPct val="80000"/>
              </a:lnSpc>
              <a:defRPr/>
            </a:pPr>
            <a:r>
              <a:rPr lang="en-US" sz="2000" dirty="0" smtClean="0"/>
              <a:t>Continued crop production without fertilizer mines soil organic-N.  </a:t>
            </a:r>
          </a:p>
        </p:txBody>
      </p:sp>
    </p:spTree>
    <p:extLst>
      <p:ext uri="{BB962C8B-B14F-4D97-AF65-F5344CB8AC3E}">
        <p14:creationId xmlns:p14="http://schemas.microsoft.com/office/powerpoint/2010/main" val="3389156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Yield </a:t>
            </a:r>
            <a:endParaRPr lang="en-US" dirty="0"/>
          </a:p>
        </p:txBody>
      </p:sp>
      <p:sp>
        <p:nvSpPr>
          <p:cNvPr id="3" name="Content Placeholder 2"/>
          <p:cNvSpPr>
            <a:spLocks noGrp="1"/>
          </p:cNvSpPr>
          <p:nvPr>
            <p:ph idx="1"/>
          </p:nvPr>
        </p:nvSpPr>
        <p:spPr/>
        <p:txBody>
          <a:bodyPr/>
          <a:lstStyle/>
          <a:p>
            <a:endParaRPr lang="en-US" dirty="0"/>
          </a:p>
        </p:txBody>
      </p:sp>
      <p:graphicFrame>
        <p:nvGraphicFramePr>
          <p:cNvPr id="6" name="Content Placeholder 3"/>
          <p:cNvGraphicFramePr>
            <a:graphicFrameLocks/>
          </p:cNvGraphicFramePr>
          <p:nvPr>
            <p:extLst>
              <p:ext uri="{D42A27DB-BD31-4B8C-83A1-F6EECF244321}">
                <p14:modId xmlns:p14="http://schemas.microsoft.com/office/powerpoint/2010/main" val="1914859726"/>
              </p:ext>
            </p:extLst>
          </p:nvPr>
        </p:nvGraphicFramePr>
        <p:xfrm>
          <a:off x="0" y="1483455"/>
          <a:ext cx="8893215" cy="29789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3"/>
          <p:cNvGraphicFramePr>
            <a:graphicFrameLocks/>
          </p:cNvGraphicFramePr>
          <p:nvPr>
            <p:extLst>
              <p:ext uri="{D42A27DB-BD31-4B8C-83A1-F6EECF244321}">
                <p14:modId xmlns:p14="http://schemas.microsoft.com/office/powerpoint/2010/main" val="1548106198"/>
              </p:ext>
            </p:extLst>
          </p:nvPr>
        </p:nvGraphicFramePr>
        <p:xfrm>
          <a:off x="0" y="4360863"/>
          <a:ext cx="8893215" cy="28781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179479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N-Rate</a:t>
            </a:r>
            <a:endParaRPr lang="en-US" dirty="0"/>
          </a:p>
        </p:txBody>
      </p:sp>
      <p:graphicFrame>
        <p:nvGraphicFramePr>
          <p:cNvPr id="6" name="Content Placeholder 3"/>
          <p:cNvGraphicFramePr>
            <a:graphicFrameLocks/>
          </p:cNvGraphicFramePr>
          <p:nvPr>
            <p:extLst>
              <p:ext uri="{D42A27DB-BD31-4B8C-83A1-F6EECF244321}">
                <p14:modId xmlns:p14="http://schemas.microsoft.com/office/powerpoint/2010/main" val="4062291258"/>
              </p:ext>
            </p:extLst>
          </p:nvPr>
        </p:nvGraphicFramePr>
        <p:xfrm>
          <a:off x="-76200" y="1981200"/>
          <a:ext cx="8763000" cy="4038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376591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Choosing the yield goal.</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88" y="1408176"/>
            <a:ext cx="9234348" cy="4443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7028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Lahoma</a:t>
            </a:r>
            <a:r>
              <a:rPr lang="en-US" dirty="0" smtClean="0"/>
              <a:t> Nitrogen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9" y="1676400"/>
            <a:ext cx="7956119" cy="4724399"/>
          </a:xfrm>
          <a:prstGeom prst="rect">
            <a:avLst/>
          </a:prstGeom>
        </p:spPr>
      </p:pic>
    </p:spTree>
    <p:extLst>
      <p:ext uri="{BB962C8B-B14F-4D97-AF65-F5344CB8AC3E}">
        <p14:creationId xmlns:p14="http://schemas.microsoft.com/office/powerpoint/2010/main" val="39931284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Corn…</a:t>
            </a:r>
            <a:endParaRPr lang="en-US" dirty="0"/>
          </a:p>
        </p:txBody>
      </p:sp>
      <p:pic>
        <p:nvPicPr>
          <p:cNvPr id="4" name="table"/>
          <p:cNvPicPr>
            <a:picLocks noGrp="1" noChangeAspect="1"/>
          </p:cNvPicPr>
          <p:nvPr>
            <p:ph idx="1"/>
          </p:nvPr>
        </p:nvPicPr>
        <p:blipFill>
          <a:blip r:embed="rId2"/>
          <a:stretch>
            <a:fillRect/>
          </a:stretch>
        </p:blipFill>
        <p:spPr>
          <a:xfrm>
            <a:off x="485163" y="1371600"/>
            <a:ext cx="8229600" cy="4593940"/>
          </a:xfrm>
          <a:prstGeom prst="rect">
            <a:avLst/>
          </a:prstGeom>
        </p:spPr>
      </p:pic>
      <p:sp>
        <p:nvSpPr>
          <p:cNvPr id="5" name="TextBox 4"/>
          <p:cNvSpPr txBox="1"/>
          <p:nvPr/>
        </p:nvSpPr>
        <p:spPr>
          <a:xfrm>
            <a:off x="1170432" y="1002268"/>
            <a:ext cx="6572953" cy="369332"/>
          </a:xfrm>
          <a:prstGeom prst="rect">
            <a:avLst/>
          </a:prstGeom>
          <a:noFill/>
        </p:spPr>
        <p:txBody>
          <a:bodyPr wrap="none" rtlCol="0">
            <a:spAutoFit/>
          </a:bodyPr>
          <a:lstStyle/>
          <a:p>
            <a:r>
              <a:rPr lang="en-US" b="1" dirty="0" smtClean="0"/>
              <a:t>1 Mg/ha = 15 </a:t>
            </a:r>
            <a:r>
              <a:rPr lang="en-US" b="1" dirty="0" err="1" smtClean="0"/>
              <a:t>bpa</a:t>
            </a:r>
            <a:r>
              <a:rPr lang="en-US" b="1" dirty="0" smtClean="0"/>
              <a:t>, 5 Mg = 75 </a:t>
            </a:r>
            <a:r>
              <a:rPr lang="en-US" b="1" dirty="0" err="1" smtClean="0"/>
              <a:t>bpa</a:t>
            </a:r>
            <a:r>
              <a:rPr lang="en-US" b="1" dirty="0" smtClean="0"/>
              <a:t>, 10 Mg=150 </a:t>
            </a:r>
            <a:r>
              <a:rPr lang="en-US" b="1" dirty="0" err="1" smtClean="0"/>
              <a:t>bpa</a:t>
            </a:r>
            <a:r>
              <a:rPr lang="en-US" b="1" dirty="0" smtClean="0"/>
              <a:t>, 15 Mg= 225 </a:t>
            </a:r>
            <a:r>
              <a:rPr lang="en-US" b="1" dirty="0" err="1" smtClean="0"/>
              <a:t>bpa</a:t>
            </a:r>
            <a:endParaRPr lang="en-US" b="1" dirty="0"/>
          </a:p>
        </p:txBody>
      </p:sp>
      <p:sp>
        <p:nvSpPr>
          <p:cNvPr id="6" name="Rectangle 5"/>
          <p:cNvSpPr/>
          <p:nvPr/>
        </p:nvSpPr>
        <p:spPr>
          <a:xfrm>
            <a:off x="6537960" y="2148840"/>
            <a:ext cx="2148840" cy="2459736"/>
          </a:xfrm>
          <a:prstGeom prst="rect">
            <a:avLst/>
          </a:prstGeom>
          <a:noFill/>
          <a:ln w="317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2399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Calculating Nitrogen Rate</a:t>
            </a:r>
            <a:endParaRPr lang="en-US" dirty="0"/>
          </a:p>
        </p:txBody>
      </p:sp>
      <p:sp>
        <p:nvSpPr>
          <p:cNvPr id="3" name="Content Placeholder 2"/>
          <p:cNvSpPr>
            <a:spLocks noGrp="1"/>
          </p:cNvSpPr>
          <p:nvPr>
            <p:ph idx="1"/>
          </p:nvPr>
        </p:nvSpPr>
        <p:spPr/>
        <p:txBody>
          <a:bodyPr/>
          <a:lstStyle/>
          <a:p>
            <a:r>
              <a:rPr lang="en-US" dirty="0" smtClean="0"/>
              <a:t>Oklahoma State Recommendation</a:t>
            </a:r>
          </a:p>
          <a:p>
            <a:r>
              <a:rPr lang="en-US" dirty="0" smtClean="0"/>
              <a:t>2 lbs. N per bushel</a:t>
            </a:r>
          </a:p>
          <a:p>
            <a:r>
              <a:rPr lang="en-US" dirty="0" smtClean="0"/>
              <a:t>Yield Goal </a:t>
            </a:r>
            <a:r>
              <a:rPr lang="en-US" dirty="0" err="1" smtClean="0"/>
              <a:t>bu</a:t>
            </a:r>
            <a:r>
              <a:rPr lang="en-US" dirty="0" smtClean="0"/>
              <a:t>/ac*2 – Soil test N</a:t>
            </a:r>
          </a:p>
          <a:p>
            <a:r>
              <a:rPr lang="en-US" dirty="0" smtClean="0"/>
              <a:t>Yield Goal 5 Five average + 20% or highest 3 of last 5. </a:t>
            </a:r>
          </a:p>
          <a:p>
            <a:endParaRPr lang="en-US"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3580726"/>
            <a:ext cx="4844902"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327" y="3581400"/>
            <a:ext cx="3216529"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62136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Nitrogen Rate</a:t>
            </a:r>
          </a:p>
        </p:txBody>
      </p:sp>
      <p:sp>
        <p:nvSpPr>
          <p:cNvPr id="3" name="Content Placeholder 2"/>
          <p:cNvSpPr>
            <a:spLocks noGrp="1"/>
          </p:cNvSpPr>
          <p:nvPr>
            <p:ph idx="1"/>
          </p:nvPr>
        </p:nvSpPr>
        <p:spPr/>
        <p:txBody>
          <a:bodyPr/>
          <a:lstStyle/>
          <a:p>
            <a:r>
              <a:rPr lang="en-US" dirty="0" smtClean="0"/>
              <a:t>Stanford Eq. </a:t>
            </a:r>
          </a:p>
          <a:p>
            <a:pPr lvl="5"/>
            <a:r>
              <a:rPr lang="en-US" dirty="0" smtClean="0"/>
              <a:t>JEQ </a:t>
            </a:r>
            <a:r>
              <a:rPr lang="en-US" dirty="0" err="1" smtClean="0"/>
              <a:t>Vol</a:t>
            </a:r>
            <a:r>
              <a:rPr lang="en-US" dirty="0" smtClean="0"/>
              <a:t> 2 No 2 1973 </a:t>
            </a:r>
            <a:r>
              <a:rPr lang="en-US" dirty="0" err="1" smtClean="0"/>
              <a:t>pgs</a:t>
            </a:r>
            <a:r>
              <a:rPr lang="en-US" dirty="0" smtClean="0"/>
              <a:t> 159-166</a:t>
            </a:r>
          </a:p>
          <a:p>
            <a:r>
              <a:rPr lang="en-US" dirty="0" smtClean="0"/>
              <a:t>N rate from </a:t>
            </a:r>
            <a:r>
              <a:rPr lang="en-US" b="1" dirty="0" smtClean="0"/>
              <a:t>Three Simple </a:t>
            </a:r>
            <a:r>
              <a:rPr lang="en-US" dirty="0" smtClean="0"/>
              <a:t>numbers</a:t>
            </a:r>
          </a:p>
          <a:p>
            <a:r>
              <a:rPr lang="en-US" dirty="0" smtClean="0"/>
              <a:t>Nitrogen Uptake by plant</a:t>
            </a:r>
          </a:p>
          <a:p>
            <a:r>
              <a:rPr lang="en-US" dirty="0" smtClean="0"/>
              <a:t>Nitrogen Supplied by Soil</a:t>
            </a:r>
          </a:p>
          <a:p>
            <a:r>
              <a:rPr lang="en-US" dirty="0" smtClean="0"/>
              <a:t>Efficiency of Fertilizer</a:t>
            </a:r>
          </a:p>
          <a:p>
            <a:endParaRPr lang="en-US" dirty="0"/>
          </a:p>
          <a:p>
            <a:pPr marL="114300" indent="0" algn="ctr">
              <a:buNone/>
            </a:pPr>
            <a:r>
              <a:rPr lang="en-US" sz="2800" b="1" dirty="0" smtClean="0"/>
              <a:t>N Rate = (</a:t>
            </a:r>
            <a:r>
              <a:rPr lang="en-US" sz="2800" b="1" dirty="0" err="1" smtClean="0"/>
              <a:t>Nup</a:t>
            </a:r>
            <a:r>
              <a:rPr lang="en-US" sz="2800" b="1" dirty="0" smtClean="0"/>
              <a:t> – </a:t>
            </a:r>
            <a:r>
              <a:rPr lang="en-US" sz="2800" b="1" dirty="0" err="1" smtClean="0"/>
              <a:t>SoilN</a:t>
            </a:r>
            <a:r>
              <a:rPr lang="en-US" sz="2800" b="1" dirty="0" smtClean="0"/>
              <a:t>) / Eff.</a:t>
            </a:r>
          </a:p>
        </p:txBody>
      </p:sp>
    </p:spTree>
    <p:extLst>
      <p:ext uri="{BB962C8B-B14F-4D97-AF65-F5344CB8AC3E}">
        <p14:creationId xmlns:p14="http://schemas.microsoft.com/office/powerpoint/2010/main" val="3671151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457200" y="228600"/>
            <a:ext cx="8229600" cy="960438"/>
          </a:xfrm>
        </p:spPr>
        <p:txBody>
          <a:bodyPr/>
          <a:lstStyle/>
          <a:p>
            <a:pPr eaLnBrk="1" hangingPunct="1">
              <a:defRPr/>
            </a:pPr>
            <a:r>
              <a:rPr lang="en-US" u="sng" smtClean="0"/>
              <a:t>How is N2 transformed?</a:t>
            </a:r>
          </a:p>
        </p:txBody>
      </p:sp>
      <p:sp>
        <p:nvSpPr>
          <p:cNvPr id="208899" name="Rectangle 3"/>
          <p:cNvSpPr>
            <a:spLocks noGrp="1" noChangeArrowheads="1"/>
          </p:cNvSpPr>
          <p:nvPr>
            <p:ph idx="1"/>
          </p:nvPr>
        </p:nvSpPr>
        <p:spPr>
          <a:xfrm>
            <a:off x="457200" y="1371600"/>
            <a:ext cx="7924800" cy="4530725"/>
          </a:xfrm>
        </p:spPr>
        <p:txBody>
          <a:bodyPr>
            <a:normAutofit lnSpcReduction="10000"/>
          </a:bodyPr>
          <a:lstStyle/>
          <a:p>
            <a:pPr eaLnBrk="1" hangingPunct="1">
              <a:lnSpc>
                <a:spcPct val="80000"/>
              </a:lnSpc>
              <a:defRPr/>
            </a:pPr>
            <a:r>
              <a:rPr lang="en-US" sz="1600" b="1" dirty="0" smtClean="0"/>
              <a:t>Natural</a:t>
            </a:r>
            <a:r>
              <a:rPr lang="en-US" sz="1600" dirty="0" smtClean="0"/>
              <a:t> </a:t>
            </a:r>
            <a:r>
              <a:rPr lang="en-US" sz="1600" b="1" dirty="0" smtClean="0"/>
              <a:t>N fixation.</a:t>
            </a:r>
            <a:r>
              <a:rPr lang="en-US" sz="1600" dirty="0" smtClean="0"/>
              <a:t>  </a:t>
            </a:r>
          </a:p>
          <a:p>
            <a:pPr eaLnBrk="1" hangingPunct="1">
              <a:lnSpc>
                <a:spcPct val="80000"/>
              </a:lnSpc>
              <a:defRPr/>
            </a:pPr>
            <a:r>
              <a:rPr lang="en-US" sz="1600" dirty="0" smtClean="0"/>
              <a:t>First transformations of N2 to plant available-N would have been a result of oxidation to oxides of N, which are or become NO</a:t>
            </a:r>
            <a:r>
              <a:rPr lang="en-US" sz="1600" baseline="-25000" dirty="0" smtClean="0"/>
              <a:t>3</a:t>
            </a:r>
            <a:r>
              <a:rPr lang="en-US" sz="1600" baseline="30000" dirty="0" smtClean="0"/>
              <a:t>-</a:t>
            </a:r>
            <a:r>
              <a:rPr lang="en-US" sz="1600" dirty="0" smtClean="0"/>
              <a:t>, by lightning during thunderstorms.  </a:t>
            </a:r>
          </a:p>
          <a:p>
            <a:pPr eaLnBrk="1" hangingPunct="1">
              <a:lnSpc>
                <a:spcPct val="80000"/>
              </a:lnSpc>
              <a:defRPr/>
            </a:pPr>
            <a:r>
              <a:rPr lang="en-US" sz="1600" dirty="0" smtClean="0"/>
              <a:t>“Fixation” used to identify the transformation of N</a:t>
            </a:r>
            <a:r>
              <a:rPr lang="en-US" sz="1600" baseline="-25000" dirty="0" smtClean="0"/>
              <a:t>2</a:t>
            </a:r>
            <a:r>
              <a:rPr lang="en-US" sz="1600" dirty="0" smtClean="0"/>
              <a:t> to plant available-N, and lightening is believed to account for the addition to soils of about 5-10 kg/ha/year.  </a:t>
            </a:r>
          </a:p>
          <a:p>
            <a:pPr eaLnBrk="1" hangingPunct="1">
              <a:lnSpc>
                <a:spcPct val="80000"/>
              </a:lnSpc>
              <a:defRPr/>
            </a:pPr>
            <a:r>
              <a:rPr lang="en-US" sz="1600" dirty="0" smtClean="0"/>
              <a:t>Since plants could not function without water, and that water is supplied to plants by rainfall (often associated with lightening), the earliest plant forms assimilated NO</a:t>
            </a:r>
            <a:r>
              <a:rPr lang="en-US" sz="1600" baseline="-25000" dirty="0" smtClean="0"/>
              <a:t>3</a:t>
            </a:r>
            <a:r>
              <a:rPr lang="en-US" sz="1600" dirty="0" smtClean="0"/>
              <a:t>-N as their source of N.  </a:t>
            </a:r>
          </a:p>
          <a:p>
            <a:pPr eaLnBrk="1" hangingPunct="1">
              <a:lnSpc>
                <a:spcPct val="80000"/>
              </a:lnSpc>
              <a:defRPr/>
            </a:pPr>
            <a:r>
              <a:rPr lang="en-US" sz="1600" dirty="0" smtClean="0"/>
              <a:t>Amount of N2 fixed by lightning may be estimated at about 150,000,000 tons/year, assuming the average is about 6 kg/ha and only about ½ of the earths 51 billion hectares land surface receives sufficient rainfall to be considered.  </a:t>
            </a:r>
          </a:p>
          <a:p>
            <a:pPr eaLnBrk="1" hangingPunct="1">
              <a:lnSpc>
                <a:spcPct val="80000"/>
              </a:lnSpc>
              <a:defRPr/>
            </a:pPr>
            <a:r>
              <a:rPr lang="en-US" sz="1600" dirty="0" smtClean="0"/>
              <a:t>Relatively insignificant compared to the seasonal N requirement for dense plant populations.</a:t>
            </a:r>
          </a:p>
          <a:p>
            <a:pPr eaLnBrk="1" hangingPunct="1">
              <a:lnSpc>
                <a:spcPct val="80000"/>
              </a:lnSpc>
              <a:defRPr/>
            </a:pPr>
            <a:r>
              <a:rPr lang="en-US" sz="1600" dirty="0" smtClean="0"/>
              <a:t>Free-living and </a:t>
            </a:r>
            <a:r>
              <a:rPr lang="en-US" sz="1600" dirty="0" err="1" smtClean="0"/>
              <a:t>rhizobium</a:t>
            </a:r>
            <a:r>
              <a:rPr lang="en-US" sz="1600" dirty="0" smtClean="0"/>
              <a:t> microorganisms reduce N</a:t>
            </a:r>
            <a:r>
              <a:rPr lang="en-US" sz="1600" baseline="-25000" dirty="0" smtClean="0"/>
              <a:t>2</a:t>
            </a:r>
            <a:r>
              <a:rPr lang="en-US" sz="1600" dirty="0" smtClean="0"/>
              <a:t> to amino-N and incorporate it into living cell components.  </a:t>
            </a:r>
          </a:p>
          <a:p>
            <a:pPr eaLnBrk="1" hangingPunct="1">
              <a:lnSpc>
                <a:spcPct val="80000"/>
              </a:lnSpc>
              <a:defRPr/>
            </a:pPr>
            <a:r>
              <a:rPr lang="en-US" sz="1600" dirty="0" err="1" smtClean="0"/>
              <a:t>Azotobacter</a:t>
            </a:r>
            <a:r>
              <a:rPr lang="en-US" sz="1600" dirty="0" smtClean="0"/>
              <a:t>, clostridium, and blue-green algae (</a:t>
            </a:r>
            <a:r>
              <a:rPr lang="en-US" sz="1600" dirty="0" err="1" smtClean="0"/>
              <a:t>cyanobacteria</a:t>
            </a:r>
            <a:r>
              <a:rPr lang="en-US" sz="1600" dirty="0" smtClean="0"/>
              <a:t>) are examples of microorganisms that are capable of transforming N</a:t>
            </a:r>
            <a:r>
              <a:rPr lang="en-US" sz="1600" baseline="-25000" dirty="0" smtClean="0"/>
              <a:t>2</a:t>
            </a:r>
            <a:r>
              <a:rPr lang="en-US" sz="1600" dirty="0" smtClean="0"/>
              <a:t> to organically bound N, independent of a host plant.  </a:t>
            </a:r>
          </a:p>
          <a:p>
            <a:pPr eaLnBrk="1" hangingPunct="1">
              <a:lnSpc>
                <a:spcPct val="80000"/>
              </a:lnSpc>
              <a:defRPr/>
            </a:pPr>
            <a:r>
              <a:rPr lang="en-US" sz="1600" dirty="0" err="1" smtClean="0"/>
              <a:t>Rhizobium</a:t>
            </a:r>
            <a:r>
              <a:rPr lang="en-US" sz="1600" dirty="0" smtClean="0"/>
              <a:t> associated with N assimilation by legumes account for transfer of about 90,000,000 tons of N from N2 to biological-N annually.  By comparison, worldwide manufacture of N fertilizers by industrial fixation of N</a:t>
            </a:r>
            <a:r>
              <a:rPr lang="en-US" sz="1600" baseline="-25000" dirty="0" smtClean="0"/>
              <a:t>2</a:t>
            </a:r>
            <a:r>
              <a:rPr lang="en-US" sz="1600" dirty="0" smtClean="0"/>
              <a:t> is estimated to be about 90 to 100,000,000 tons N annually.</a:t>
            </a:r>
          </a:p>
        </p:txBody>
      </p:sp>
    </p:spTree>
    <p:extLst>
      <p:ext uri="{BB962C8B-B14F-4D97-AF65-F5344CB8AC3E}">
        <p14:creationId xmlns:p14="http://schemas.microsoft.com/office/powerpoint/2010/main" val="37088185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Nitrogen Uptake by plant</a:t>
            </a:r>
          </a:p>
        </p:txBody>
      </p:sp>
      <p:sp>
        <p:nvSpPr>
          <p:cNvPr id="3" name="Content Placeholder 2"/>
          <p:cNvSpPr>
            <a:spLocks noGrp="1"/>
          </p:cNvSpPr>
          <p:nvPr>
            <p:ph idx="1"/>
          </p:nvPr>
        </p:nvSpPr>
        <p:spPr/>
        <p:txBody>
          <a:bodyPr/>
          <a:lstStyle/>
          <a:p>
            <a:r>
              <a:rPr lang="en-US" dirty="0" smtClean="0"/>
              <a:t>In short:</a:t>
            </a:r>
          </a:p>
          <a:p>
            <a:r>
              <a:rPr lang="en-US" dirty="0" smtClean="0"/>
              <a:t>Identify the final yield………..</a:t>
            </a:r>
          </a:p>
          <a:p>
            <a:r>
              <a:rPr lang="en-US" dirty="0" smtClean="0"/>
              <a:t>Account for N in grain/biomass.</a:t>
            </a:r>
            <a:endParaRPr lang="en-US" dirty="0"/>
          </a:p>
        </p:txBody>
      </p:sp>
      <p:pic>
        <p:nvPicPr>
          <p:cNvPr id="4" name="Picture 9" descr="IMG_20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343400" y="3790950"/>
            <a:ext cx="4038600" cy="30289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529600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Yield</a:t>
            </a:r>
            <a:endParaRPr lang="en-US" dirty="0"/>
          </a:p>
        </p:txBody>
      </p:sp>
      <p:sp>
        <p:nvSpPr>
          <p:cNvPr id="3" name="Content Placeholder 2"/>
          <p:cNvSpPr>
            <a:spLocks noGrp="1"/>
          </p:cNvSpPr>
          <p:nvPr>
            <p:ph idx="1"/>
          </p:nvPr>
        </p:nvSpPr>
        <p:spPr/>
        <p:txBody>
          <a:bodyPr/>
          <a:lstStyle/>
          <a:p>
            <a:r>
              <a:rPr lang="en-US" dirty="0" smtClean="0"/>
              <a:t>Yield Goal </a:t>
            </a:r>
          </a:p>
          <a:p>
            <a:r>
              <a:rPr lang="en-US" dirty="0" smtClean="0"/>
              <a:t>Use of Averages or Soil Capabilities</a:t>
            </a:r>
            <a:endParaRPr lang="en-US" dirty="0"/>
          </a:p>
        </p:txBody>
      </p:sp>
    </p:spTree>
    <p:extLst>
      <p:ext uri="{BB962C8B-B14F-4D97-AF65-F5344CB8AC3E}">
        <p14:creationId xmlns:p14="http://schemas.microsoft.com/office/powerpoint/2010/main" val="7790214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t>Yield goal/Expected /Proven</a:t>
            </a:r>
            <a:endParaRPr lang="en-US" sz="4000" dirty="0"/>
          </a:p>
        </p:txBody>
      </p:sp>
      <p:sp>
        <p:nvSpPr>
          <p:cNvPr id="3" name="Content Placeholder 2"/>
          <p:cNvSpPr>
            <a:spLocks noGrp="1"/>
          </p:cNvSpPr>
          <p:nvPr>
            <p:ph idx="1"/>
          </p:nvPr>
        </p:nvSpPr>
        <p:spPr>
          <a:xfrm>
            <a:off x="457200" y="1371600"/>
            <a:ext cx="8229600" cy="4525963"/>
          </a:xfrm>
        </p:spPr>
        <p:txBody>
          <a:bodyPr>
            <a:normAutofit/>
          </a:bodyPr>
          <a:lstStyle/>
          <a:p>
            <a:r>
              <a:rPr lang="en-US" sz="3600" dirty="0" smtClean="0"/>
              <a:t>Undefined</a:t>
            </a:r>
          </a:p>
          <a:p>
            <a:r>
              <a:rPr lang="en-US" sz="3600" dirty="0" smtClean="0"/>
              <a:t>Realistic target yield that is achievable with favorable growing conditions (MD)</a:t>
            </a:r>
          </a:p>
          <a:p>
            <a:r>
              <a:rPr lang="en-US" sz="3600" dirty="0" smtClean="0"/>
              <a:t>5-year average </a:t>
            </a:r>
          </a:p>
          <a:p>
            <a:r>
              <a:rPr lang="en-US" sz="3600" dirty="0" smtClean="0"/>
              <a:t>5-year avg. + 5-10% (NE)</a:t>
            </a:r>
          </a:p>
          <a:p>
            <a:r>
              <a:rPr lang="en-US" sz="3600" dirty="0" smtClean="0"/>
              <a:t>Expected yield in 3-4 years of 5 under good management (NY)</a:t>
            </a:r>
          </a:p>
          <a:p>
            <a:endParaRPr lang="en-US" sz="3600" dirty="0" smtClean="0"/>
          </a:p>
          <a:p>
            <a:endParaRPr lang="en-US" sz="3600" dirty="0"/>
          </a:p>
        </p:txBody>
      </p:sp>
    </p:spTree>
    <p:extLst>
      <p:ext uri="{BB962C8B-B14F-4D97-AF65-F5344CB8AC3E}">
        <p14:creationId xmlns:p14="http://schemas.microsoft.com/office/powerpoint/2010/main" val="79569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Proven yield – South Dakota</a:t>
            </a:r>
            <a:endParaRPr lang="en-US" dirty="0"/>
          </a:p>
        </p:txBody>
      </p:sp>
      <p:sp>
        <p:nvSpPr>
          <p:cNvPr id="3" name="Content Placeholder 2"/>
          <p:cNvSpPr>
            <a:spLocks noGrp="1"/>
          </p:cNvSpPr>
          <p:nvPr>
            <p:ph idx="1"/>
          </p:nvPr>
        </p:nvSpPr>
        <p:spPr/>
        <p:txBody>
          <a:bodyPr>
            <a:normAutofit fontScale="92500"/>
          </a:bodyPr>
          <a:lstStyle/>
          <a:p>
            <a:r>
              <a:rPr lang="en-US" sz="3600" dirty="0" smtClean="0"/>
              <a:t>Proven Yield (5 year data minus outliers)</a:t>
            </a:r>
            <a:endParaRPr lang="en-US" sz="3600" dirty="0"/>
          </a:p>
          <a:p>
            <a:r>
              <a:rPr lang="en-US" sz="3600" dirty="0" smtClean="0"/>
              <a:t>Proven Yield </a:t>
            </a:r>
            <a:r>
              <a:rPr lang="en-US" sz="3600" dirty="0"/>
              <a:t>+ 10%</a:t>
            </a:r>
          </a:p>
          <a:p>
            <a:r>
              <a:rPr lang="en-US" sz="3600" dirty="0" smtClean="0"/>
              <a:t>Proven Yield </a:t>
            </a:r>
            <a:r>
              <a:rPr lang="en-US" sz="3600" dirty="0"/>
              <a:t>Modified for Soil </a:t>
            </a:r>
            <a:r>
              <a:rPr lang="en-US" sz="3600" dirty="0" smtClean="0"/>
              <a:t>Moisture (±10-20%)</a:t>
            </a:r>
            <a:endParaRPr lang="en-US" sz="3600" dirty="0"/>
          </a:p>
          <a:p>
            <a:r>
              <a:rPr lang="en-US" sz="3600" dirty="0" smtClean="0"/>
              <a:t>Modified </a:t>
            </a:r>
            <a:r>
              <a:rPr lang="en-US" sz="3600" dirty="0"/>
              <a:t>County </a:t>
            </a:r>
            <a:r>
              <a:rPr lang="en-US" sz="3600" dirty="0" smtClean="0"/>
              <a:t>Averages</a:t>
            </a:r>
          </a:p>
          <a:p>
            <a:r>
              <a:rPr lang="en-US" sz="3600" dirty="0" smtClean="0"/>
              <a:t>Avg. yield increase about 1.8 bu/a/year annually (&lt;2% per year and diminishing)</a:t>
            </a:r>
          </a:p>
          <a:p>
            <a:endParaRPr lang="en-US" sz="3600" dirty="0"/>
          </a:p>
        </p:txBody>
      </p:sp>
    </p:spTree>
    <p:extLst>
      <p:ext uri="{BB962C8B-B14F-4D97-AF65-F5344CB8AC3E}">
        <p14:creationId xmlns:p14="http://schemas.microsoft.com/office/powerpoint/2010/main" val="23809903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Aggressive – Oklahoma</a:t>
            </a:r>
            <a:endParaRPr lang="en-US" dirty="0"/>
          </a:p>
        </p:txBody>
      </p:sp>
      <p:sp>
        <p:nvSpPr>
          <p:cNvPr id="3" name="Content Placeholder 2"/>
          <p:cNvSpPr>
            <a:spLocks noGrp="1"/>
          </p:cNvSpPr>
          <p:nvPr>
            <p:ph idx="1"/>
          </p:nvPr>
        </p:nvSpPr>
        <p:spPr>
          <a:xfrm>
            <a:off x="457200" y="1524000"/>
            <a:ext cx="7924800" cy="4525963"/>
          </a:xfrm>
        </p:spPr>
        <p:txBody>
          <a:bodyPr>
            <a:normAutofit fontScale="92500"/>
          </a:bodyPr>
          <a:lstStyle/>
          <a:p>
            <a:r>
              <a:rPr lang="en-US" sz="3600" dirty="0" smtClean="0"/>
              <a:t>Yield goals should be sufficiently greater than long-term average yields to insure nitrogen will not be the factor limiting crop production during years with better than average growing conditions. As a rule of thumb, the average yield from the last five years </a:t>
            </a:r>
            <a:r>
              <a:rPr lang="en-US" sz="3600" b="1" dirty="0" smtClean="0"/>
              <a:t>plus 20 percent </a:t>
            </a:r>
            <a:r>
              <a:rPr lang="en-US" sz="3600" dirty="0" smtClean="0"/>
              <a:t>is an appropriate yield goal.</a:t>
            </a:r>
          </a:p>
          <a:p>
            <a:endParaRPr lang="en-US" sz="3600" dirty="0"/>
          </a:p>
        </p:txBody>
      </p:sp>
    </p:spTree>
    <p:extLst>
      <p:ext uri="{BB962C8B-B14F-4D97-AF65-F5344CB8AC3E}">
        <p14:creationId xmlns:p14="http://schemas.microsoft.com/office/powerpoint/2010/main" val="35089507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Percent N used.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88635131"/>
              </p:ext>
            </p:extLst>
          </p:nvPr>
        </p:nvGraphicFramePr>
        <p:xfrm>
          <a:off x="609598" y="1882775"/>
          <a:ext cx="8077201" cy="4211798"/>
        </p:xfrm>
        <a:graphic>
          <a:graphicData uri="http://schemas.openxmlformats.org/drawingml/2006/table">
            <a:tbl>
              <a:tblPr>
                <a:tableStyleId>{5C22544A-7EE6-4342-B048-85BDC9FD1C3A}</a:tableStyleId>
              </a:tblPr>
              <a:tblGrid>
                <a:gridCol w="3786189">
                  <a:extLst>
                    <a:ext uri="{9D8B030D-6E8A-4147-A177-3AD203B41FA5}">
                      <a16:colId xmlns:a16="http://schemas.microsoft.com/office/drawing/2014/main" val="20000"/>
                    </a:ext>
                  </a:extLst>
                </a:gridCol>
                <a:gridCol w="2271713">
                  <a:extLst>
                    <a:ext uri="{9D8B030D-6E8A-4147-A177-3AD203B41FA5}">
                      <a16:colId xmlns:a16="http://schemas.microsoft.com/office/drawing/2014/main" val="20001"/>
                    </a:ext>
                  </a:extLst>
                </a:gridCol>
                <a:gridCol w="2019299">
                  <a:extLst>
                    <a:ext uri="{9D8B030D-6E8A-4147-A177-3AD203B41FA5}">
                      <a16:colId xmlns:a16="http://schemas.microsoft.com/office/drawing/2014/main" val="20002"/>
                    </a:ext>
                  </a:extLst>
                </a:gridCol>
              </a:tblGrid>
              <a:tr h="261910">
                <a:tc>
                  <a:txBody>
                    <a:bodyPr/>
                    <a:lstStyle/>
                    <a:p>
                      <a:pPr algn="l" fontAlgn="b"/>
                      <a:r>
                        <a:rPr lang="en-US" sz="2400" u="none" strike="noStrike" dirty="0">
                          <a:effectLst/>
                        </a:rPr>
                        <a:t>Crop</a:t>
                      </a:r>
                      <a:endParaRPr lang="en-US" sz="2400" b="1" i="0" u="none" strike="noStrike" dirty="0">
                        <a:solidFill>
                          <a:srgbClr val="000000"/>
                        </a:solidFill>
                        <a:effectLst/>
                        <a:latin typeface="Verdana"/>
                      </a:endParaRPr>
                    </a:p>
                  </a:txBody>
                  <a:tcPr marL="4803" marR="4803" marT="4803" marB="0" anchor="b"/>
                </a:tc>
                <a:tc>
                  <a:txBody>
                    <a:bodyPr/>
                    <a:lstStyle/>
                    <a:p>
                      <a:pPr algn="ctr" fontAlgn="b"/>
                      <a:r>
                        <a:rPr lang="en-US" sz="2400" u="none" strike="noStrike" dirty="0">
                          <a:effectLst/>
                        </a:rPr>
                        <a:t>Average %N</a:t>
                      </a:r>
                      <a:endParaRPr lang="en-US" sz="2400" b="1" i="0" u="none" strike="noStrike" dirty="0">
                        <a:solidFill>
                          <a:srgbClr val="000000"/>
                        </a:solidFill>
                        <a:effectLst/>
                        <a:latin typeface="Verdana"/>
                      </a:endParaRPr>
                    </a:p>
                  </a:txBody>
                  <a:tcPr marL="4803" marR="4803" marT="4803" marB="0" anchor="b"/>
                </a:tc>
                <a:tc>
                  <a:txBody>
                    <a:bodyPr/>
                    <a:lstStyle/>
                    <a:p>
                      <a:pPr algn="ctr" fontAlgn="b"/>
                      <a:r>
                        <a:rPr lang="en-US" sz="2400" u="none" strike="noStrike">
                          <a:effectLst/>
                        </a:rPr>
                        <a:t>Test wt, lb/bu</a:t>
                      </a:r>
                      <a:endParaRPr lang="en-US" sz="2400" b="1" i="0" u="none" strike="noStrike">
                        <a:solidFill>
                          <a:srgbClr val="000000"/>
                        </a:solidFill>
                        <a:effectLst/>
                        <a:latin typeface="Verdana"/>
                      </a:endParaRPr>
                    </a:p>
                  </a:txBody>
                  <a:tcPr marL="4803" marR="4803" marT="4803" marB="0" anchor="b"/>
                </a:tc>
                <a:extLst>
                  <a:ext uri="{0D108BD9-81ED-4DB2-BD59-A6C34878D82A}">
                    <a16:rowId xmlns:a16="http://schemas.microsoft.com/office/drawing/2014/main" val="10000"/>
                  </a:ext>
                </a:extLst>
              </a:tr>
              <a:tr h="261910">
                <a:tc>
                  <a:txBody>
                    <a:bodyPr/>
                    <a:lstStyle/>
                    <a:p>
                      <a:pPr algn="l" fontAlgn="b"/>
                      <a:r>
                        <a:rPr lang="en-US" sz="2400" u="none" strike="noStrike" dirty="0">
                          <a:effectLst/>
                        </a:rPr>
                        <a:t>Corn (USA)</a:t>
                      </a:r>
                      <a:endParaRPr lang="en-US" sz="2400" b="0" i="0" u="none" strike="noStrike" dirty="0">
                        <a:solidFill>
                          <a:srgbClr val="000000"/>
                        </a:solidFill>
                        <a:effectLst/>
                        <a:latin typeface="Verdana"/>
                      </a:endParaRPr>
                    </a:p>
                  </a:txBody>
                  <a:tcPr marL="4803" marR="4803" marT="4803" marB="0" anchor="b"/>
                </a:tc>
                <a:tc>
                  <a:txBody>
                    <a:bodyPr/>
                    <a:lstStyle/>
                    <a:p>
                      <a:pPr algn="ctr" fontAlgn="b"/>
                      <a:r>
                        <a:rPr lang="en-US" sz="2400" u="none" strike="noStrike" dirty="0">
                          <a:effectLst/>
                        </a:rPr>
                        <a:t>1.25</a:t>
                      </a:r>
                      <a:endParaRPr lang="en-US" sz="2400" b="0" i="0" u="none" strike="noStrike" dirty="0">
                        <a:solidFill>
                          <a:srgbClr val="000000"/>
                        </a:solidFill>
                        <a:effectLst/>
                        <a:latin typeface="Verdana"/>
                      </a:endParaRPr>
                    </a:p>
                  </a:txBody>
                  <a:tcPr marL="4803" marR="4803" marT="4803" marB="0" anchor="b"/>
                </a:tc>
                <a:tc>
                  <a:txBody>
                    <a:bodyPr/>
                    <a:lstStyle/>
                    <a:p>
                      <a:pPr algn="ctr" fontAlgn="b"/>
                      <a:r>
                        <a:rPr lang="en-US" sz="2400" u="none" strike="noStrike" dirty="0">
                          <a:effectLst/>
                        </a:rPr>
                        <a:t>56</a:t>
                      </a:r>
                      <a:endParaRPr lang="en-US" sz="2400" b="0" i="0" u="none" strike="noStrike" dirty="0">
                        <a:solidFill>
                          <a:srgbClr val="000000"/>
                        </a:solidFill>
                        <a:effectLst/>
                        <a:latin typeface="Verdana"/>
                      </a:endParaRPr>
                    </a:p>
                  </a:txBody>
                  <a:tcPr marL="4803" marR="4803" marT="4803" marB="0" anchor="b"/>
                </a:tc>
                <a:extLst>
                  <a:ext uri="{0D108BD9-81ED-4DB2-BD59-A6C34878D82A}">
                    <a16:rowId xmlns:a16="http://schemas.microsoft.com/office/drawing/2014/main" val="10001"/>
                  </a:ext>
                </a:extLst>
              </a:tr>
              <a:tr h="261910">
                <a:tc>
                  <a:txBody>
                    <a:bodyPr/>
                    <a:lstStyle/>
                    <a:p>
                      <a:pPr algn="l" fontAlgn="b"/>
                      <a:r>
                        <a:rPr lang="en-US" sz="2400" u="none" strike="noStrike" dirty="0">
                          <a:effectLst/>
                        </a:rPr>
                        <a:t>Winter Wheat</a:t>
                      </a:r>
                      <a:endParaRPr lang="en-US" sz="2400" b="0" i="0" u="none" strike="noStrike" dirty="0">
                        <a:solidFill>
                          <a:srgbClr val="000000"/>
                        </a:solidFill>
                        <a:effectLst/>
                        <a:latin typeface="Verdana"/>
                      </a:endParaRPr>
                    </a:p>
                  </a:txBody>
                  <a:tcPr marL="4803" marR="4803" marT="4803" marB="0" anchor="b"/>
                </a:tc>
                <a:tc>
                  <a:txBody>
                    <a:bodyPr/>
                    <a:lstStyle/>
                    <a:p>
                      <a:pPr algn="ctr" fontAlgn="b"/>
                      <a:r>
                        <a:rPr lang="en-US" sz="2400" u="none" strike="noStrike" dirty="0">
                          <a:effectLst/>
                        </a:rPr>
                        <a:t>2.39</a:t>
                      </a:r>
                      <a:endParaRPr lang="en-US" sz="2400" b="0" i="0" u="none" strike="noStrike" dirty="0">
                        <a:solidFill>
                          <a:srgbClr val="000000"/>
                        </a:solidFill>
                        <a:effectLst/>
                        <a:latin typeface="Verdana"/>
                      </a:endParaRPr>
                    </a:p>
                  </a:txBody>
                  <a:tcPr marL="4803" marR="4803" marT="4803" marB="0" anchor="b"/>
                </a:tc>
                <a:tc>
                  <a:txBody>
                    <a:bodyPr/>
                    <a:lstStyle/>
                    <a:p>
                      <a:pPr algn="ctr" fontAlgn="b"/>
                      <a:r>
                        <a:rPr lang="en-US" sz="2400" u="none" strike="noStrike" dirty="0">
                          <a:effectLst/>
                        </a:rPr>
                        <a:t>60</a:t>
                      </a:r>
                      <a:endParaRPr lang="en-US" sz="2400" b="0" i="0" u="none" strike="noStrike" dirty="0">
                        <a:solidFill>
                          <a:srgbClr val="000000"/>
                        </a:solidFill>
                        <a:effectLst/>
                        <a:latin typeface="Verdana"/>
                      </a:endParaRPr>
                    </a:p>
                  </a:txBody>
                  <a:tcPr marL="4803" marR="4803" marT="4803" marB="0" anchor="b"/>
                </a:tc>
                <a:extLst>
                  <a:ext uri="{0D108BD9-81ED-4DB2-BD59-A6C34878D82A}">
                    <a16:rowId xmlns:a16="http://schemas.microsoft.com/office/drawing/2014/main" val="10002"/>
                  </a:ext>
                </a:extLst>
              </a:tr>
              <a:tr h="373939">
                <a:tc>
                  <a:txBody>
                    <a:bodyPr/>
                    <a:lstStyle/>
                    <a:p>
                      <a:pPr algn="l" fontAlgn="b"/>
                      <a:r>
                        <a:rPr lang="en-US" sz="2400" u="none" strike="noStrike">
                          <a:effectLst/>
                        </a:rPr>
                        <a:t>Winter Wheat Forage</a:t>
                      </a:r>
                      <a:endParaRPr lang="en-US" sz="2400" b="0" i="0" u="none" strike="noStrike">
                        <a:solidFill>
                          <a:srgbClr val="000000"/>
                        </a:solidFill>
                        <a:effectLst/>
                        <a:latin typeface="Verdana"/>
                      </a:endParaRPr>
                    </a:p>
                  </a:txBody>
                  <a:tcPr marL="4803" marR="4803" marT="4803" marB="0" anchor="b"/>
                </a:tc>
                <a:tc>
                  <a:txBody>
                    <a:bodyPr/>
                    <a:lstStyle/>
                    <a:p>
                      <a:pPr algn="ctr" fontAlgn="b"/>
                      <a:r>
                        <a:rPr lang="en-US" sz="2400" u="none" strike="noStrike">
                          <a:effectLst/>
                        </a:rPr>
                        <a:t>2.46</a:t>
                      </a:r>
                      <a:endParaRPr lang="en-US" sz="2400" b="0" i="0" u="none" strike="noStrike">
                        <a:solidFill>
                          <a:srgbClr val="000000"/>
                        </a:solidFill>
                        <a:effectLst/>
                        <a:latin typeface="Verdana"/>
                      </a:endParaRPr>
                    </a:p>
                  </a:txBody>
                  <a:tcPr marL="4803" marR="4803" marT="4803" marB="0" anchor="b"/>
                </a:tc>
                <a:tc>
                  <a:txBody>
                    <a:bodyPr/>
                    <a:lstStyle/>
                    <a:p>
                      <a:pPr algn="ctr" fontAlgn="b"/>
                      <a:r>
                        <a:rPr lang="en-US" sz="2400" u="none" strike="noStrike" dirty="0">
                          <a:effectLst/>
                        </a:rPr>
                        <a:t> </a:t>
                      </a:r>
                      <a:endParaRPr lang="en-US" sz="2400" b="0" i="0" u="none" strike="noStrike" dirty="0">
                        <a:solidFill>
                          <a:srgbClr val="000000"/>
                        </a:solidFill>
                        <a:effectLst/>
                        <a:latin typeface="Verdana"/>
                      </a:endParaRPr>
                    </a:p>
                  </a:txBody>
                  <a:tcPr marL="4803" marR="4803" marT="4803" marB="0" anchor="b"/>
                </a:tc>
                <a:extLst>
                  <a:ext uri="{0D108BD9-81ED-4DB2-BD59-A6C34878D82A}">
                    <a16:rowId xmlns:a16="http://schemas.microsoft.com/office/drawing/2014/main" val="10003"/>
                  </a:ext>
                </a:extLst>
              </a:tr>
              <a:tr h="496040">
                <a:tc>
                  <a:txBody>
                    <a:bodyPr/>
                    <a:lstStyle/>
                    <a:p>
                      <a:pPr algn="l" fontAlgn="b"/>
                      <a:r>
                        <a:rPr lang="en-US" sz="2400" u="none" strike="noStrike" dirty="0">
                          <a:effectLst/>
                        </a:rPr>
                        <a:t>Spring Wheat (Dakota's)</a:t>
                      </a:r>
                      <a:endParaRPr lang="en-US" sz="2400" b="0" i="0" u="none" strike="noStrike" dirty="0">
                        <a:solidFill>
                          <a:srgbClr val="000000"/>
                        </a:solidFill>
                        <a:effectLst/>
                        <a:latin typeface="Verdana"/>
                      </a:endParaRPr>
                    </a:p>
                  </a:txBody>
                  <a:tcPr marL="4803" marR="4803" marT="4803" marB="0" anchor="b"/>
                </a:tc>
                <a:tc>
                  <a:txBody>
                    <a:bodyPr/>
                    <a:lstStyle/>
                    <a:p>
                      <a:pPr algn="ctr" fontAlgn="b"/>
                      <a:r>
                        <a:rPr lang="en-US" sz="2400" u="none" strike="noStrike">
                          <a:effectLst/>
                        </a:rPr>
                        <a:t>2.4</a:t>
                      </a:r>
                      <a:endParaRPr lang="en-US" sz="2400" b="0" i="0" u="none" strike="noStrike">
                        <a:solidFill>
                          <a:srgbClr val="000000"/>
                        </a:solidFill>
                        <a:effectLst/>
                        <a:latin typeface="Verdana"/>
                      </a:endParaRPr>
                    </a:p>
                  </a:txBody>
                  <a:tcPr marL="4803" marR="4803" marT="4803" marB="0" anchor="b"/>
                </a:tc>
                <a:tc>
                  <a:txBody>
                    <a:bodyPr/>
                    <a:lstStyle/>
                    <a:p>
                      <a:pPr algn="ctr" fontAlgn="b"/>
                      <a:r>
                        <a:rPr lang="en-US" sz="2400" u="none" strike="noStrike" dirty="0">
                          <a:effectLst/>
                        </a:rPr>
                        <a:t>60</a:t>
                      </a:r>
                      <a:endParaRPr lang="en-US" sz="2400" b="0" i="0" u="none" strike="noStrike" dirty="0">
                        <a:solidFill>
                          <a:srgbClr val="000000"/>
                        </a:solidFill>
                        <a:effectLst/>
                        <a:latin typeface="Verdana"/>
                      </a:endParaRPr>
                    </a:p>
                  </a:txBody>
                  <a:tcPr marL="4803" marR="4803" marT="4803" marB="0" anchor="b"/>
                </a:tc>
                <a:extLst>
                  <a:ext uri="{0D108BD9-81ED-4DB2-BD59-A6C34878D82A}">
                    <a16:rowId xmlns:a16="http://schemas.microsoft.com/office/drawing/2014/main" val="10004"/>
                  </a:ext>
                </a:extLst>
              </a:tr>
              <a:tr h="373939">
                <a:tc>
                  <a:txBody>
                    <a:bodyPr/>
                    <a:lstStyle/>
                    <a:p>
                      <a:pPr algn="l" fontAlgn="b"/>
                      <a:r>
                        <a:rPr lang="en-US" sz="2400" u="none" strike="noStrike" dirty="0">
                          <a:effectLst/>
                        </a:rPr>
                        <a:t>Wheat Argentina</a:t>
                      </a:r>
                      <a:endParaRPr lang="en-US" sz="2400" b="0" i="0" u="none" strike="noStrike" dirty="0">
                        <a:solidFill>
                          <a:srgbClr val="000000"/>
                        </a:solidFill>
                        <a:effectLst/>
                        <a:latin typeface="Verdana"/>
                      </a:endParaRPr>
                    </a:p>
                  </a:txBody>
                  <a:tcPr marL="4803" marR="4803" marT="4803" marB="0" anchor="b"/>
                </a:tc>
                <a:tc>
                  <a:txBody>
                    <a:bodyPr/>
                    <a:lstStyle/>
                    <a:p>
                      <a:pPr algn="ctr" fontAlgn="b"/>
                      <a:r>
                        <a:rPr lang="en-US" sz="2400" u="none" strike="noStrike" dirty="0">
                          <a:effectLst/>
                        </a:rPr>
                        <a:t>2.2</a:t>
                      </a:r>
                      <a:endParaRPr lang="en-US" sz="2400" b="0" i="0" u="none" strike="noStrike" dirty="0">
                        <a:solidFill>
                          <a:srgbClr val="000000"/>
                        </a:solidFill>
                        <a:effectLst/>
                        <a:latin typeface="Verdana"/>
                      </a:endParaRPr>
                    </a:p>
                  </a:txBody>
                  <a:tcPr marL="4803" marR="4803" marT="4803" marB="0" anchor="b"/>
                </a:tc>
                <a:tc>
                  <a:txBody>
                    <a:bodyPr/>
                    <a:lstStyle/>
                    <a:p>
                      <a:pPr algn="ctr" fontAlgn="b"/>
                      <a:r>
                        <a:rPr lang="en-US" sz="2400" u="none" strike="noStrike" dirty="0">
                          <a:effectLst/>
                        </a:rPr>
                        <a:t>60</a:t>
                      </a:r>
                      <a:endParaRPr lang="en-US" sz="2400" b="0" i="0" u="none" strike="noStrike" dirty="0">
                        <a:solidFill>
                          <a:srgbClr val="000000"/>
                        </a:solidFill>
                        <a:effectLst/>
                        <a:latin typeface="Verdana"/>
                      </a:endParaRPr>
                    </a:p>
                  </a:txBody>
                  <a:tcPr marL="4803" marR="4803" marT="4803" marB="0" anchor="b"/>
                </a:tc>
                <a:extLst>
                  <a:ext uri="{0D108BD9-81ED-4DB2-BD59-A6C34878D82A}">
                    <a16:rowId xmlns:a16="http://schemas.microsoft.com/office/drawing/2014/main" val="10005"/>
                  </a:ext>
                </a:extLst>
              </a:tr>
              <a:tr h="261910">
                <a:tc>
                  <a:txBody>
                    <a:bodyPr/>
                    <a:lstStyle/>
                    <a:p>
                      <a:pPr algn="l" fontAlgn="b"/>
                      <a:r>
                        <a:rPr lang="en-US" sz="2400" u="none" strike="noStrike">
                          <a:effectLst/>
                        </a:rPr>
                        <a:t>Sorghum</a:t>
                      </a:r>
                      <a:endParaRPr lang="en-US" sz="2400" b="0" i="0" u="none" strike="noStrike">
                        <a:solidFill>
                          <a:srgbClr val="000000"/>
                        </a:solidFill>
                        <a:effectLst/>
                        <a:latin typeface="Verdana"/>
                      </a:endParaRPr>
                    </a:p>
                  </a:txBody>
                  <a:tcPr marL="4803" marR="4803" marT="4803" marB="0" anchor="b"/>
                </a:tc>
                <a:tc>
                  <a:txBody>
                    <a:bodyPr/>
                    <a:lstStyle/>
                    <a:p>
                      <a:pPr algn="ctr" fontAlgn="b"/>
                      <a:r>
                        <a:rPr lang="en-US" sz="2400" u="none" strike="noStrike">
                          <a:effectLst/>
                        </a:rPr>
                        <a:t>1.95</a:t>
                      </a:r>
                      <a:endParaRPr lang="en-US" sz="2400" b="0" i="0" u="none" strike="noStrike">
                        <a:solidFill>
                          <a:srgbClr val="000000"/>
                        </a:solidFill>
                        <a:effectLst/>
                        <a:latin typeface="Verdana"/>
                      </a:endParaRPr>
                    </a:p>
                  </a:txBody>
                  <a:tcPr marL="4803" marR="4803" marT="4803" marB="0" anchor="b"/>
                </a:tc>
                <a:tc>
                  <a:txBody>
                    <a:bodyPr/>
                    <a:lstStyle/>
                    <a:p>
                      <a:pPr algn="ctr" fontAlgn="b"/>
                      <a:r>
                        <a:rPr lang="en-US" sz="2400" u="none" strike="noStrike" dirty="0">
                          <a:effectLst/>
                        </a:rPr>
                        <a:t>56</a:t>
                      </a:r>
                      <a:endParaRPr lang="en-US" sz="2400" b="0" i="0" u="none" strike="noStrike" dirty="0">
                        <a:solidFill>
                          <a:srgbClr val="000000"/>
                        </a:solidFill>
                        <a:effectLst/>
                        <a:latin typeface="Verdana"/>
                      </a:endParaRPr>
                    </a:p>
                  </a:txBody>
                  <a:tcPr marL="4803" marR="4803" marT="4803" marB="0" anchor="b"/>
                </a:tc>
                <a:extLst>
                  <a:ext uri="{0D108BD9-81ED-4DB2-BD59-A6C34878D82A}">
                    <a16:rowId xmlns:a16="http://schemas.microsoft.com/office/drawing/2014/main" val="10006"/>
                  </a:ext>
                </a:extLst>
              </a:tr>
              <a:tr h="261910">
                <a:tc>
                  <a:txBody>
                    <a:bodyPr/>
                    <a:lstStyle/>
                    <a:p>
                      <a:pPr algn="l" fontAlgn="b"/>
                      <a:r>
                        <a:rPr lang="en-US" sz="2400" u="none" strike="noStrike" dirty="0" err="1">
                          <a:effectLst/>
                        </a:rPr>
                        <a:t>Bermudagrass</a:t>
                      </a:r>
                      <a:endParaRPr lang="en-US" sz="2400" b="0" i="0" u="none" strike="noStrike" dirty="0">
                        <a:solidFill>
                          <a:srgbClr val="000000"/>
                        </a:solidFill>
                        <a:effectLst/>
                        <a:latin typeface="Verdana"/>
                      </a:endParaRPr>
                    </a:p>
                  </a:txBody>
                  <a:tcPr marL="4803" marR="4803" marT="4803" marB="0" anchor="b"/>
                </a:tc>
                <a:tc>
                  <a:txBody>
                    <a:bodyPr/>
                    <a:lstStyle/>
                    <a:p>
                      <a:pPr algn="ctr" fontAlgn="b"/>
                      <a:r>
                        <a:rPr lang="en-US" sz="2400" u="none" strike="noStrike">
                          <a:effectLst/>
                        </a:rPr>
                        <a:t>2</a:t>
                      </a:r>
                      <a:endParaRPr lang="en-US" sz="2400" b="0" i="0" u="none" strike="noStrike">
                        <a:solidFill>
                          <a:srgbClr val="000000"/>
                        </a:solidFill>
                        <a:effectLst/>
                        <a:latin typeface="Verdana"/>
                      </a:endParaRPr>
                    </a:p>
                  </a:txBody>
                  <a:tcPr marL="4803" marR="4803" marT="4803" marB="0" anchor="b"/>
                </a:tc>
                <a:tc>
                  <a:txBody>
                    <a:bodyPr/>
                    <a:lstStyle/>
                    <a:p>
                      <a:pPr algn="ctr" fontAlgn="b"/>
                      <a:r>
                        <a:rPr lang="en-US" sz="2400" u="none" strike="noStrike" dirty="0" err="1">
                          <a:effectLst/>
                        </a:rPr>
                        <a:t>na</a:t>
                      </a:r>
                      <a:endParaRPr lang="en-US" sz="2400" b="0" i="0" u="none" strike="noStrike" dirty="0">
                        <a:solidFill>
                          <a:srgbClr val="000000"/>
                        </a:solidFill>
                        <a:effectLst/>
                        <a:latin typeface="Verdana"/>
                      </a:endParaRPr>
                    </a:p>
                  </a:txBody>
                  <a:tcPr marL="4803" marR="4803" marT="4803" marB="0" anchor="b"/>
                </a:tc>
                <a:extLst>
                  <a:ext uri="{0D108BD9-81ED-4DB2-BD59-A6C34878D82A}">
                    <a16:rowId xmlns:a16="http://schemas.microsoft.com/office/drawing/2014/main" val="10007"/>
                  </a:ext>
                </a:extLst>
              </a:tr>
              <a:tr h="261910">
                <a:tc>
                  <a:txBody>
                    <a:bodyPr/>
                    <a:lstStyle/>
                    <a:p>
                      <a:pPr algn="l" fontAlgn="b"/>
                      <a:r>
                        <a:rPr lang="en-US" sz="2400" u="none" strike="noStrike" dirty="0">
                          <a:effectLst/>
                        </a:rPr>
                        <a:t>Cotton Lint</a:t>
                      </a:r>
                      <a:endParaRPr lang="en-US" sz="2400" b="0" i="0" u="none" strike="noStrike" dirty="0">
                        <a:solidFill>
                          <a:srgbClr val="000000"/>
                        </a:solidFill>
                        <a:effectLst/>
                        <a:latin typeface="Verdana"/>
                      </a:endParaRPr>
                    </a:p>
                  </a:txBody>
                  <a:tcPr marL="4803" marR="4803" marT="4803" marB="0" anchor="b"/>
                </a:tc>
                <a:tc>
                  <a:txBody>
                    <a:bodyPr/>
                    <a:lstStyle/>
                    <a:p>
                      <a:pPr algn="ctr" fontAlgn="b"/>
                      <a:r>
                        <a:rPr lang="en-US" sz="2400" u="none" strike="noStrike">
                          <a:effectLst/>
                        </a:rPr>
                        <a:t>8.637</a:t>
                      </a:r>
                      <a:endParaRPr lang="en-US" sz="2400" b="0" i="0" u="none" strike="noStrike">
                        <a:solidFill>
                          <a:srgbClr val="000000"/>
                        </a:solidFill>
                        <a:effectLst/>
                        <a:latin typeface="Verdana"/>
                      </a:endParaRPr>
                    </a:p>
                  </a:txBody>
                  <a:tcPr marL="4803" marR="4803" marT="4803" marB="0" anchor="b"/>
                </a:tc>
                <a:tc>
                  <a:txBody>
                    <a:bodyPr/>
                    <a:lstStyle/>
                    <a:p>
                      <a:pPr algn="ctr" fontAlgn="b"/>
                      <a:r>
                        <a:rPr lang="en-US" sz="2400" u="none" strike="noStrike" dirty="0">
                          <a:effectLst/>
                        </a:rPr>
                        <a:t> </a:t>
                      </a:r>
                      <a:endParaRPr lang="en-US" sz="2400" b="0" i="0" u="none" strike="noStrike" dirty="0">
                        <a:solidFill>
                          <a:srgbClr val="000000"/>
                        </a:solidFill>
                        <a:effectLst/>
                        <a:latin typeface="Verdana"/>
                      </a:endParaRPr>
                    </a:p>
                  </a:txBody>
                  <a:tcPr marL="4803" marR="4803" marT="4803" marB="0" anchor="b"/>
                </a:tc>
                <a:extLst>
                  <a:ext uri="{0D108BD9-81ED-4DB2-BD59-A6C34878D82A}">
                    <a16:rowId xmlns:a16="http://schemas.microsoft.com/office/drawing/2014/main" val="10008"/>
                  </a:ext>
                </a:extLst>
              </a:tr>
              <a:tr h="261910">
                <a:tc>
                  <a:txBody>
                    <a:bodyPr/>
                    <a:lstStyle/>
                    <a:p>
                      <a:pPr algn="l" fontAlgn="b"/>
                      <a:r>
                        <a:rPr lang="en-US" sz="2400" u="none" strike="noStrike">
                          <a:effectLst/>
                        </a:rPr>
                        <a:t>Durum Wheat</a:t>
                      </a:r>
                      <a:endParaRPr lang="en-US" sz="2400" b="0" i="0" u="none" strike="noStrike">
                        <a:solidFill>
                          <a:srgbClr val="000000"/>
                        </a:solidFill>
                        <a:effectLst/>
                        <a:latin typeface="Verdana"/>
                      </a:endParaRPr>
                    </a:p>
                  </a:txBody>
                  <a:tcPr marL="4803" marR="4803" marT="4803" marB="0" anchor="b"/>
                </a:tc>
                <a:tc>
                  <a:txBody>
                    <a:bodyPr/>
                    <a:lstStyle/>
                    <a:p>
                      <a:pPr algn="ctr" fontAlgn="b"/>
                      <a:r>
                        <a:rPr lang="en-US" sz="2400" u="none" strike="noStrike">
                          <a:effectLst/>
                        </a:rPr>
                        <a:t>2.24</a:t>
                      </a:r>
                      <a:endParaRPr lang="en-US" sz="2400" b="0" i="0" u="none" strike="noStrike">
                        <a:solidFill>
                          <a:srgbClr val="000000"/>
                        </a:solidFill>
                        <a:effectLst/>
                        <a:latin typeface="Verdana"/>
                      </a:endParaRPr>
                    </a:p>
                  </a:txBody>
                  <a:tcPr marL="4803" marR="4803" marT="4803" marB="0" anchor="b"/>
                </a:tc>
                <a:tc>
                  <a:txBody>
                    <a:bodyPr/>
                    <a:lstStyle/>
                    <a:p>
                      <a:pPr algn="ctr" fontAlgn="b"/>
                      <a:r>
                        <a:rPr lang="en-US" sz="2400" u="none" strike="noStrike" dirty="0">
                          <a:effectLst/>
                        </a:rPr>
                        <a:t>60</a:t>
                      </a:r>
                      <a:endParaRPr lang="en-US" sz="2400" b="0" i="0" u="none" strike="noStrike" dirty="0">
                        <a:solidFill>
                          <a:srgbClr val="000000"/>
                        </a:solidFill>
                        <a:effectLst/>
                        <a:latin typeface="Verdana"/>
                      </a:endParaRPr>
                    </a:p>
                  </a:txBody>
                  <a:tcPr marL="4803" marR="4803" marT="4803" marB="0" anchor="b"/>
                </a:tc>
                <a:extLst>
                  <a:ext uri="{0D108BD9-81ED-4DB2-BD59-A6C34878D82A}">
                    <a16:rowId xmlns:a16="http://schemas.microsoft.com/office/drawing/2014/main" val="10009"/>
                  </a:ext>
                </a:extLst>
              </a:tr>
              <a:tr h="373939">
                <a:tc>
                  <a:txBody>
                    <a:bodyPr/>
                    <a:lstStyle/>
                    <a:p>
                      <a:pPr algn="l" fontAlgn="b"/>
                      <a:r>
                        <a:rPr lang="en-US" sz="2400" u="none" strike="noStrike">
                          <a:effectLst/>
                        </a:rPr>
                        <a:t>Canola (Canada)</a:t>
                      </a:r>
                      <a:endParaRPr lang="en-US" sz="2400" b="0" i="0" u="none" strike="noStrike">
                        <a:solidFill>
                          <a:srgbClr val="000000"/>
                        </a:solidFill>
                        <a:effectLst/>
                        <a:latin typeface="Verdana"/>
                      </a:endParaRPr>
                    </a:p>
                  </a:txBody>
                  <a:tcPr marL="4803" marR="4803" marT="4803" marB="0" anchor="b"/>
                </a:tc>
                <a:tc>
                  <a:txBody>
                    <a:bodyPr/>
                    <a:lstStyle/>
                    <a:p>
                      <a:pPr algn="ctr" fontAlgn="b"/>
                      <a:r>
                        <a:rPr lang="en-US" sz="2400" u="none" strike="noStrike">
                          <a:effectLst/>
                        </a:rPr>
                        <a:t>3.3</a:t>
                      </a:r>
                      <a:endParaRPr lang="en-US" sz="2400" b="0" i="0" u="none" strike="noStrike">
                        <a:solidFill>
                          <a:srgbClr val="000000"/>
                        </a:solidFill>
                        <a:effectLst/>
                        <a:latin typeface="Verdana"/>
                      </a:endParaRPr>
                    </a:p>
                  </a:txBody>
                  <a:tcPr marL="4803" marR="4803" marT="4803" marB="0" anchor="b"/>
                </a:tc>
                <a:tc>
                  <a:txBody>
                    <a:bodyPr/>
                    <a:lstStyle/>
                    <a:p>
                      <a:pPr algn="ctr" fontAlgn="b"/>
                      <a:r>
                        <a:rPr lang="en-US" sz="2400" u="none" strike="noStrike" dirty="0">
                          <a:effectLst/>
                        </a:rPr>
                        <a:t>50</a:t>
                      </a:r>
                      <a:endParaRPr lang="en-US" sz="2400" b="0" i="0" u="none" strike="noStrike" dirty="0">
                        <a:solidFill>
                          <a:srgbClr val="000000"/>
                        </a:solidFill>
                        <a:effectLst/>
                        <a:latin typeface="Verdana"/>
                      </a:endParaRPr>
                    </a:p>
                  </a:txBody>
                  <a:tcPr marL="4803" marR="4803" marT="4803" marB="0" anchor="b"/>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2574831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Nitrogen Supplied by </a:t>
            </a:r>
            <a:r>
              <a:rPr lang="en-US" dirty="0" smtClean="0"/>
              <a:t>Soil</a:t>
            </a:r>
            <a:endParaRPr lang="en-US" dirty="0"/>
          </a:p>
        </p:txBody>
      </p:sp>
      <p:sp>
        <p:nvSpPr>
          <p:cNvPr id="3" name="Content Placeholder 2"/>
          <p:cNvSpPr>
            <a:spLocks noGrp="1"/>
          </p:cNvSpPr>
          <p:nvPr>
            <p:ph idx="1"/>
          </p:nvPr>
        </p:nvSpPr>
        <p:spPr/>
        <p:txBody>
          <a:bodyPr/>
          <a:lstStyle/>
          <a:p>
            <a:r>
              <a:rPr lang="en-US" dirty="0" smtClean="0"/>
              <a:t>Residual and Additions</a:t>
            </a:r>
          </a:p>
          <a:p>
            <a:r>
              <a:rPr lang="en-US" dirty="0" smtClean="0"/>
              <a:t>Mineralization</a:t>
            </a:r>
          </a:p>
          <a:p>
            <a:r>
              <a:rPr lang="en-US" dirty="0" smtClean="0"/>
              <a:t>Immobilization</a:t>
            </a:r>
          </a:p>
          <a:p>
            <a:r>
              <a:rPr lang="en-US" dirty="0" smtClean="0"/>
              <a:t>Credits – Legumes, </a:t>
            </a:r>
            <a:r>
              <a:rPr lang="en-US" dirty="0"/>
              <a:t>C</a:t>
            </a:r>
            <a:r>
              <a:rPr lang="en-US" dirty="0" smtClean="0"/>
              <a:t>over crops, Manures, </a:t>
            </a:r>
          </a:p>
          <a:p>
            <a:pPr lvl="1"/>
            <a:r>
              <a:rPr lang="en-US" dirty="0" smtClean="0"/>
              <a:t>Mineralization of these</a:t>
            </a:r>
          </a:p>
          <a:p>
            <a:r>
              <a:rPr lang="en-US" dirty="0" smtClean="0"/>
              <a:t>Loss Pathways</a:t>
            </a:r>
            <a:endParaRPr lang="en-US" dirty="0"/>
          </a:p>
        </p:txBody>
      </p:sp>
    </p:spTree>
    <p:extLst>
      <p:ext uri="{BB962C8B-B14F-4D97-AF65-F5344CB8AC3E}">
        <p14:creationId xmlns:p14="http://schemas.microsoft.com/office/powerpoint/2010/main" val="20768677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a:t>
            </a:r>
            <a:r>
              <a:rPr lang="en-US" dirty="0" smtClean="0"/>
              <a:t> Losses</a:t>
            </a:r>
            <a:endParaRPr lang="en-US" dirty="0"/>
          </a:p>
        </p:txBody>
      </p:sp>
      <p:sp>
        <p:nvSpPr>
          <p:cNvPr id="3" name="Content Placeholder 2"/>
          <p:cNvSpPr>
            <a:spLocks noGrp="1"/>
          </p:cNvSpPr>
          <p:nvPr>
            <p:ph idx="1"/>
          </p:nvPr>
        </p:nvSpPr>
        <p:spPr/>
        <p:txBody>
          <a:bodyPr>
            <a:normAutofit/>
          </a:bodyPr>
          <a:lstStyle/>
          <a:p>
            <a:r>
              <a:rPr lang="en-US" dirty="0" smtClean="0"/>
              <a:t>Leaching</a:t>
            </a:r>
          </a:p>
          <a:p>
            <a:pPr lvl="1"/>
            <a:r>
              <a:rPr lang="en-US" dirty="0" smtClean="0"/>
              <a:t>NO</a:t>
            </a:r>
            <a:r>
              <a:rPr lang="en-US" baseline="-25000" dirty="0" smtClean="0"/>
              <a:t>3</a:t>
            </a:r>
            <a:r>
              <a:rPr lang="en-US" dirty="0" smtClean="0"/>
              <a:t> – follows water flow.</a:t>
            </a:r>
            <a:endParaRPr lang="en-US" baseline="-25000" dirty="0" smtClean="0"/>
          </a:p>
          <a:p>
            <a:r>
              <a:rPr lang="en-US" dirty="0" smtClean="0"/>
              <a:t>Ammonia Volatilization</a:t>
            </a:r>
          </a:p>
          <a:p>
            <a:pPr lvl="1"/>
            <a:r>
              <a:rPr lang="en-US" dirty="0" smtClean="0"/>
              <a:t>NH</a:t>
            </a:r>
            <a:r>
              <a:rPr lang="en-US" baseline="-25000" dirty="0" smtClean="0"/>
              <a:t>4</a:t>
            </a:r>
            <a:r>
              <a:rPr lang="en-US" dirty="0" smtClean="0"/>
              <a:t> at a pH &gt;7 H is stripped off and NH</a:t>
            </a:r>
            <a:r>
              <a:rPr lang="en-US" baseline="-25000" dirty="0" smtClean="0"/>
              <a:t>3</a:t>
            </a:r>
            <a:r>
              <a:rPr lang="en-US" dirty="0" smtClean="0"/>
              <a:t> (gas) formed.</a:t>
            </a:r>
            <a:endParaRPr lang="en-US" baseline="-25000" dirty="0" smtClean="0"/>
          </a:p>
          <a:p>
            <a:r>
              <a:rPr lang="en-US" dirty="0" err="1" smtClean="0"/>
              <a:t>Denitrification</a:t>
            </a:r>
            <a:endParaRPr lang="en-US" dirty="0" smtClean="0"/>
          </a:p>
          <a:p>
            <a:pPr lvl="1"/>
            <a:r>
              <a:rPr lang="en-US" dirty="0" smtClean="0"/>
              <a:t>NO</a:t>
            </a:r>
            <a:r>
              <a:rPr lang="en-US" baseline="-25000" dirty="0" smtClean="0"/>
              <a:t>3</a:t>
            </a:r>
            <a:r>
              <a:rPr lang="en-US" dirty="0" smtClean="0"/>
              <a:t> in waterlogged soil. Microbes strip O off</a:t>
            </a:r>
            <a:endParaRPr lang="en-US" baseline="-25000" dirty="0" smtClean="0"/>
          </a:p>
          <a:p>
            <a:r>
              <a:rPr lang="en-US" dirty="0" smtClean="0"/>
              <a:t>Plant Loss</a:t>
            </a:r>
          </a:p>
          <a:p>
            <a:pPr lvl="1"/>
            <a:r>
              <a:rPr lang="en-US" dirty="0" smtClean="0"/>
              <a:t>NO</a:t>
            </a:r>
            <a:r>
              <a:rPr lang="en-US" baseline="-25000" dirty="0" smtClean="0"/>
              <a:t>3</a:t>
            </a:r>
            <a:r>
              <a:rPr lang="en-US" dirty="0"/>
              <a:t> </a:t>
            </a:r>
            <a:r>
              <a:rPr lang="en-US" dirty="0" smtClean="0"/>
              <a:t>and NH</a:t>
            </a:r>
            <a:r>
              <a:rPr lang="en-US" baseline="-25000" dirty="0" smtClean="0"/>
              <a:t>4</a:t>
            </a:r>
            <a:r>
              <a:rPr lang="en-US" dirty="0" smtClean="0"/>
              <a:t> converted to NH</a:t>
            </a:r>
            <a:r>
              <a:rPr lang="en-US" baseline="-25000" dirty="0" smtClean="0"/>
              <a:t>3</a:t>
            </a:r>
            <a:r>
              <a:rPr lang="en-US" dirty="0" smtClean="0"/>
              <a:t> in plant, in stress NH</a:t>
            </a:r>
            <a:r>
              <a:rPr lang="en-US" baseline="-25000" dirty="0" smtClean="0"/>
              <a:t>3</a:t>
            </a:r>
            <a:r>
              <a:rPr lang="en-US" dirty="0" smtClean="0"/>
              <a:t> gassed off. </a:t>
            </a:r>
            <a:endParaRPr lang="en-US" baseline="-25000" dirty="0" smtClean="0"/>
          </a:p>
        </p:txBody>
      </p:sp>
    </p:spTree>
    <p:extLst>
      <p:ext uri="{BB962C8B-B14F-4D97-AF65-F5344CB8AC3E}">
        <p14:creationId xmlns:p14="http://schemas.microsoft.com/office/powerpoint/2010/main" val="6365551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Efficiency of </a:t>
            </a:r>
            <a:r>
              <a:rPr lang="en-US" dirty="0" smtClean="0"/>
              <a:t>Fertilizer</a:t>
            </a:r>
            <a:endParaRPr lang="en-US" dirty="0"/>
          </a:p>
        </p:txBody>
      </p:sp>
      <p:sp>
        <p:nvSpPr>
          <p:cNvPr id="3" name="Content Placeholder 2"/>
          <p:cNvSpPr>
            <a:spLocks noGrp="1"/>
          </p:cNvSpPr>
          <p:nvPr>
            <p:ph idx="1"/>
          </p:nvPr>
        </p:nvSpPr>
        <p:spPr/>
        <p:txBody>
          <a:bodyPr/>
          <a:lstStyle/>
          <a:p>
            <a:r>
              <a:rPr lang="en-US" dirty="0" smtClean="0"/>
              <a:t>What percentage applied can be used. </a:t>
            </a:r>
          </a:p>
          <a:p>
            <a:r>
              <a:rPr lang="en-US" dirty="0" smtClean="0"/>
              <a:t>Source</a:t>
            </a:r>
          </a:p>
          <a:p>
            <a:r>
              <a:rPr lang="en-US" dirty="0" smtClean="0"/>
              <a:t>Timing</a:t>
            </a:r>
          </a:p>
          <a:p>
            <a:r>
              <a:rPr lang="en-US" dirty="0" smtClean="0"/>
              <a:t>N-Cycle</a:t>
            </a:r>
            <a:endParaRPr lang="en-US" dirty="0"/>
          </a:p>
        </p:txBody>
      </p:sp>
    </p:spTree>
    <p:extLst>
      <p:ext uri="{BB962C8B-B14F-4D97-AF65-F5344CB8AC3E}">
        <p14:creationId xmlns:p14="http://schemas.microsoft.com/office/powerpoint/2010/main" val="18234927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Fertilizer Sources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78752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533400" y="152400"/>
            <a:ext cx="8229600" cy="731838"/>
          </a:xfrm>
        </p:spPr>
        <p:txBody>
          <a:bodyPr/>
          <a:lstStyle/>
          <a:p>
            <a:pPr eaLnBrk="1" hangingPunct="1">
              <a:defRPr/>
            </a:pPr>
            <a:r>
              <a:rPr lang="en-US" sz="4000" u="sng" smtClean="0"/>
              <a:t>What happens to “fixed” N</a:t>
            </a:r>
          </a:p>
        </p:txBody>
      </p:sp>
      <p:sp>
        <p:nvSpPr>
          <p:cNvPr id="211971" name="Rectangle 3"/>
          <p:cNvSpPr>
            <a:spLocks noGrp="1" noChangeArrowheads="1"/>
          </p:cNvSpPr>
          <p:nvPr>
            <p:ph idx="1"/>
          </p:nvPr>
        </p:nvSpPr>
        <p:spPr>
          <a:xfrm>
            <a:off x="457200" y="990600"/>
            <a:ext cx="7924800" cy="4530725"/>
          </a:xfrm>
        </p:spPr>
        <p:txBody>
          <a:bodyPr/>
          <a:lstStyle/>
          <a:p>
            <a:pPr eaLnBrk="1" hangingPunct="1">
              <a:lnSpc>
                <a:spcPct val="80000"/>
              </a:lnSpc>
              <a:defRPr/>
            </a:pPr>
            <a:endParaRPr lang="en-US" sz="1600" u="sng" dirty="0" smtClean="0"/>
          </a:p>
          <a:p>
            <a:pPr eaLnBrk="1" hangingPunct="1">
              <a:lnSpc>
                <a:spcPct val="80000"/>
              </a:lnSpc>
              <a:defRPr/>
            </a:pPr>
            <a:r>
              <a:rPr lang="en-US" sz="1600" dirty="0" smtClean="0"/>
              <a:t>Biologically fixed N accumulates on the soil surface as dead plant material and animal excrement.   </a:t>
            </a:r>
          </a:p>
          <a:p>
            <a:pPr eaLnBrk="1" hangingPunct="1">
              <a:lnSpc>
                <a:spcPct val="80000"/>
              </a:lnSpc>
              <a:defRPr/>
            </a:pPr>
            <a:r>
              <a:rPr lang="en-US" sz="1600" dirty="0" smtClean="0"/>
              <a:t>During favorable conditions, heterotrophic microorganisms decay these materials as a means of satisfying their carbon needs.  </a:t>
            </a:r>
          </a:p>
          <a:p>
            <a:pPr eaLnBrk="1" hangingPunct="1">
              <a:lnSpc>
                <a:spcPct val="80000"/>
              </a:lnSpc>
              <a:defRPr/>
            </a:pPr>
            <a:r>
              <a:rPr lang="en-US" sz="1600" dirty="0" smtClean="0"/>
              <a:t>N is conserved and C is lost through respiration as CO</a:t>
            </a:r>
            <a:r>
              <a:rPr lang="en-US" sz="1600" baseline="-25000" dirty="0" smtClean="0"/>
              <a:t>2</a:t>
            </a:r>
            <a:r>
              <a:rPr lang="en-US" sz="1600" dirty="0" smtClean="0"/>
              <a:t>, resulting in a narrowing of the ratio of C to N.  </a:t>
            </a:r>
          </a:p>
          <a:p>
            <a:pPr eaLnBrk="1" hangingPunct="1">
              <a:lnSpc>
                <a:spcPct val="80000"/>
              </a:lnSpc>
              <a:defRPr/>
            </a:pPr>
            <a:r>
              <a:rPr lang="en-US" sz="1600" dirty="0" smtClean="0"/>
              <a:t>During this process organic material becomes increasingly more difficult for the microorganisms to decay.  </a:t>
            </a:r>
          </a:p>
          <a:p>
            <a:pPr eaLnBrk="1" hangingPunct="1">
              <a:lnSpc>
                <a:spcPct val="80000"/>
              </a:lnSpc>
              <a:defRPr/>
            </a:pPr>
            <a:r>
              <a:rPr lang="en-US" sz="1600" dirty="0" smtClean="0"/>
              <a:t>Eventually the material becomes so resistant to decay that the decay process almost stops.  At this point the ratio of C to N is about 10:1, the material no longer has any of the morphological features of the original tissue (leaves, stems, etc.) and may be categorically termed humus.</a:t>
            </a:r>
          </a:p>
          <a:p>
            <a:pPr eaLnBrk="1" hangingPunct="1">
              <a:lnSpc>
                <a:spcPct val="80000"/>
              </a:lnSpc>
              <a:defRPr/>
            </a:pPr>
            <a:endParaRPr lang="en-US" sz="1600" b="1" dirty="0" smtClean="0"/>
          </a:p>
          <a:p>
            <a:pPr eaLnBrk="1" hangingPunct="1">
              <a:lnSpc>
                <a:spcPct val="80000"/>
              </a:lnSpc>
              <a:defRPr/>
            </a:pPr>
            <a:r>
              <a:rPr lang="en-US" sz="1600" b="1" dirty="0" smtClean="0"/>
              <a:t>N mineralization.</a:t>
            </a:r>
            <a:r>
              <a:rPr lang="en-US" sz="1600" dirty="0" smtClean="0"/>
              <a:t>  During the decay process, and before the organic material becomes humus, there is a release of N from organically bound forms to ammonia (NH</a:t>
            </a:r>
            <a:r>
              <a:rPr lang="en-US" sz="1600" baseline="-25000" dirty="0" smtClean="0"/>
              <a:t>3</a:t>
            </a:r>
            <a:r>
              <a:rPr lang="en-US" sz="1600" dirty="0" smtClean="0"/>
              <a:t>).  Because NH</a:t>
            </a:r>
            <a:r>
              <a:rPr lang="en-US" sz="1600" baseline="-25000" dirty="0" smtClean="0"/>
              <a:t>3</a:t>
            </a:r>
            <a:r>
              <a:rPr lang="en-US" sz="1600" dirty="0" smtClean="0"/>
              <a:t> has a strong affinity for water, and the decay process only occurs in moist environments, ammonium (NH</a:t>
            </a:r>
            <a:r>
              <a:rPr lang="en-US" sz="1600" baseline="-25000" dirty="0" smtClean="0"/>
              <a:t>4</a:t>
            </a:r>
            <a:r>
              <a:rPr lang="en-US" sz="1600" baseline="30000" dirty="0" smtClean="0"/>
              <a:t>+</a:t>
            </a:r>
            <a:r>
              <a:rPr lang="en-US" sz="1600" dirty="0" smtClean="0"/>
              <a:t>) is immediately formed according to the following equilibrium reaction:</a:t>
            </a:r>
          </a:p>
        </p:txBody>
      </p:sp>
      <p:pic>
        <p:nvPicPr>
          <p:cNvPr id="112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5562600"/>
            <a:ext cx="7848600" cy="31908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6939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Brian Arnall\AppData\Local\Microsoft\Windows\Temporary Internet Files\Content.IE5\1XCZ09NE\7.29.13 pri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4704" y="185928"/>
            <a:ext cx="3974592" cy="648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5302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pPr eaLnBrk="1" hangingPunct="1">
              <a:defRPr/>
            </a:pPr>
            <a:r>
              <a:rPr lang="en-US" smtClean="0"/>
              <a:t>N Fertilizers</a:t>
            </a:r>
          </a:p>
        </p:txBody>
      </p:sp>
      <p:sp>
        <p:nvSpPr>
          <p:cNvPr id="264195" name="Rectangle 3"/>
          <p:cNvSpPr>
            <a:spLocks noGrp="1" noChangeArrowheads="1"/>
          </p:cNvSpPr>
          <p:nvPr>
            <p:ph type="body" idx="1"/>
          </p:nvPr>
        </p:nvSpPr>
        <p:spPr/>
        <p:txBody>
          <a:bodyPr/>
          <a:lstStyle/>
          <a:p>
            <a:pPr eaLnBrk="1" hangingPunct="1">
              <a:lnSpc>
                <a:spcPct val="90000"/>
              </a:lnSpc>
              <a:defRPr/>
            </a:pPr>
            <a:r>
              <a:rPr lang="en-US" dirty="0" smtClean="0"/>
              <a:t>All N fertilizer materials are synthesized while P and K fertilizers are processed, natural deposits.  </a:t>
            </a:r>
          </a:p>
          <a:p>
            <a:pPr eaLnBrk="1" hangingPunct="1">
              <a:lnSpc>
                <a:spcPct val="90000"/>
              </a:lnSpc>
              <a:defRPr/>
            </a:pPr>
            <a:endParaRPr lang="en-US" dirty="0" smtClean="0"/>
          </a:p>
          <a:p>
            <a:pPr eaLnBrk="1" hangingPunct="1">
              <a:lnSpc>
                <a:spcPct val="90000"/>
              </a:lnSpc>
              <a:defRPr/>
            </a:pPr>
            <a:r>
              <a:rPr lang="en-US" dirty="0" smtClean="0"/>
              <a:t>Of the synthesized N fertilizers, urea is an organic fertilizer and the others are not.</a:t>
            </a:r>
            <a:br>
              <a:rPr lang="en-US" dirty="0" smtClean="0"/>
            </a:br>
            <a:endParaRPr lang="en-US" dirty="0" smtClean="0"/>
          </a:p>
          <a:p>
            <a:pPr eaLnBrk="1" hangingPunct="1">
              <a:lnSpc>
                <a:spcPct val="90000"/>
              </a:lnSpc>
              <a:defRPr/>
            </a:pPr>
            <a:r>
              <a:rPr lang="en-US" dirty="0" smtClean="0"/>
              <a:t>(NH</a:t>
            </a:r>
            <a:r>
              <a:rPr lang="en-US" baseline="-25000" dirty="0" smtClean="0"/>
              <a:t>2</a:t>
            </a:r>
            <a:r>
              <a:rPr lang="en-US" dirty="0" smtClean="0"/>
              <a:t>)</a:t>
            </a:r>
            <a:r>
              <a:rPr lang="en-US" baseline="-25000" dirty="0" smtClean="0"/>
              <a:t>2</a:t>
            </a:r>
            <a:r>
              <a:rPr lang="en-US" dirty="0" smtClean="0"/>
              <a:t>CO</a:t>
            </a:r>
          </a:p>
          <a:p>
            <a:pPr eaLnBrk="1" hangingPunct="1">
              <a:lnSpc>
                <a:spcPct val="90000"/>
              </a:lnSpc>
              <a:defRPr/>
            </a:pPr>
            <a:endParaRPr lang="en-US" dirty="0" smtClean="0"/>
          </a:p>
        </p:txBody>
      </p:sp>
    </p:spTree>
    <p:extLst>
      <p:ext uri="{BB962C8B-B14F-4D97-AF65-F5344CB8AC3E}">
        <p14:creationId xmlns:p14="http://schemas.microsoft.com/office/powerpoint/2010/main" val="32189588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84877167"/>
              </p:ext>
            </p:extLst>
          </p:nvPr>
        </p:nvGraphicFramePr>
        <p:xfrm>
          <a:off x="609600" y="152400"/>
          <a:ext cx="8001000" cy="6272047"/>
        </p:xfrm>
        <a:graphic>
          <a:graphicData uri="http://schemas.openxmlformats.org/drawingml/2006/table">
            <a:tbl>
              <a:tblPr/>
              <a:tblGrid>
                <a:gridCol w="2667000">
                  <a:extLst>
                    <a:ext uri="{9D8B030D-6E8A-4147-A177-3AD203B41FA5}">
                      <a16:colId xmlns:a16="http://schemas.microsoft.com/office/drawing/2014/main" val="20000"/>
                    </a:ext>
                  </a:extLst>
                </a:gridCol>
                <a:gridCol w="1260764">
                  <a:extLst>
                    <a:ext uri="{9D8B030D-6E8A-4147-A177-3AD203B41FA5}">
                      <a16:colId xmlns:a16="http://schemas.microsoft.com/office/drawing/2014/main" val="20001"/>
                    </a:ext>
                  </a:extLst>
                </a:gridCol>
                <a:gridCol w="1406236">
                  <a:extLst>
                    <a:ext uri="{9D8B030D-6E8A-4147-A177-3AD203B41FA5}">
                      <a16:colId xmlns:a16="http://schemas.microsoft.com/office/drawing/2014/main" val="20002"/>
                    </a:ext>
                  </a:extLst>
                </a:gridCol>
                <a:gridCol w="2667000">
                  <a:extLst>
                    <a:ext uri="{9D8B030D-6E8A-4147-A177-3AD203B41FA5}">
                      <a16:colId xmlns:a16="http://schemas.microsoft.com/office/drawing/2014/main" val="20003"/>
                    </a:ext>
                  </a:extLst>
                </a:gridCol>
              </a:tblGrid>
              <a:tr h="82232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Lime required to neutralize the soil acidity produced by fertilizers if all ammonium-N is converted to nitrate-N.</a:t>
                      </a:r>
                      <a:endParaRPr kumimoji="0" lang="en-US" sz="2800" b="0" i="0" u="none" strike="noStrike" cap="none" normalizeH="0" baseline="0" dirty="0" smtClean="0">
                        <a:ln>
                          <a:noFill/>
                        </a:ln>
                        <a:solidFill>
                          <a:schemeClr val="tx1"/>
                        </a:solidFill>
                        <a:effectLst/>
                        <a:latin typeface="Arial" charset="0"/>
                      </a:endParaRPr>
                    </a:p>
                  </a:txBody>
                  <a:tcPr marL="13195" marR="13195" marT="13195" marB="13195" anchor="ctr"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223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tx1"/>
                          </a:solidFill>
                          <a:effectLst/>
                          <a:latin typeface="Arial" charset="0"/>
                        </a:rPr>
                        <a:t>Nitrogen source</a:t>
                      </a:r>
                      <a:endParaRPr kumimoji="0" lang="en-US" sz="2000" b="0" i="0" u="none" strike="noStrike" cap="none" normalizeH="0" baseline="0" dirty="0" smtClean="0">
                        <a:ln>
                          <a:noFill/>
                        </a:ln>
                        <a:solidFill>
                          <a:schemeClr val="tx1"/>
                        </a:solidFill>
                        <a:effectLst/>
                        <a:latin typeface="Arial" charset="0"/>
                      </a:endParaRPr>
                    </a:p>
                  </a:txBody>
                  <a:tcPr marL="13195" marR="13195" marT="13195" marB="13195"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dirty="0" smtClean="0"/>
                        <a:t>Chemical Formula</a:t>
                      </a:r>
                      <a:endParaRPr lang="en-US" dirty="0"/>
                    </a:p>
                  </a:txBody>
                  <a:tcPr marL="13195" marR="13195" marT="13195" marB="13195"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dirty="0" smtClean="0">
                          <a:ln>
                            <a:noFill/>
                          </a:ln>
                          <a:solidFill>
                            <a:schemeClr val="tx1"/>
                          </a:solidFill>
                          <a:effectLst/>
                          <a:latin typeface="Arial" charset="0"/>
                        </a:rPr>
                        <a:t>Composition</a:t>
                      </a:r>
                      <a:endParaRPr kumimoji="0" lang="en-US" sz="2000" b="0" i="0" u="none" strike="noStrike" cap="none" normalizeH="0" baseline="0" dirty="0" smtClean="0">
                        <a:ln>
                          <a:noFill/>
                        </a:ln>
                        <a:solidFill>
                          <a:schemeClr val="tx1"/>
                        </a:solidFill>
                        <a:effectLst/>
                        <a:latin typeface="Arial" charset="0"/>
                      </a:endParaRPr>
                    </a:p>
                  </a:txBody>
                  <a:tcPr marL="13195" marR="13195" marT="13195" marB="13195"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0" i="1" u="none" strike="noStrike" cap="none" normalizeH="0" baseline="0" smtClean="0">
                          <a:ln>
                            <a:noFill/>
                          </a:ln>
                          <a:solidFill>
                            <a:schemeClr val="tx1"/>
                          </a:solidFill>
                          <a:effectLst/>
                          <a:latin typeface="Arial" charset="0"/>
                        </a:rPr>
                        <a:t>Lime required (lb CaCO</a:t>
                      </a:r>
                      <a:r>
                        <a:rPr kumimoji="0" lang="pt-BR" sz="2000" b="0" i="1" u="none" strike="noStrike" cap="none" normalizeH="0" baseline="-25000" smtClean="0">
                          <a:ln>
                            <a:noFill/>
                          </a:ln>
                          <a:solidFill>
                            <a:schemeClr val="tx1"/>
                          </a:solidFill>
                          <a:effectLst/>
                          <a:latin typeface="Arial" charset="0"/>
                        </a:rPr>
                        <a:t>3</a:t>
                      </a:r>
                      <a:r>
                        <a:rPr kumimoji="0" lang="pt-BR" sz="2000" b="0" i="1" u="none" strike="noStrike" cap="none" normalizeH="0" baseline="0" smtClean="0">
                          <a:ln>
                            <a:noFill/>
                          </a:ln>
                          <a:solidFill>
                            <a:schemeClr val="tx1"/>
                          </a:solidFill>
                          <a:effectLst/>
                          <a:latin typeface="Arial" charset="0"/>
                        </a:rPr>
                        <a:t> / lb N)</a:t>
                      </a:r>
                      <a:endParaRPr kumimoji="0" lang="pt-BR" sz="2000" b="0" i="0" u="none" strike="noStrike" cap="none" normalizeH="0" baseline="0" smtClean="0">
                        <a:ln>
                          <a:noFill/>
                        </a:ln>
                        <a:solidFill>
                          <a:schemeClr val="tx1"/>
                        </a:solidFill>
                        <a:effectLst/>
                        <a:latin typeface="Arial" charset="0"/>
                      </a:endParaRPr>
                    </a:p>
                  </a:txBody>
                  <a:tcPr marL="13195" marR="13195" marT="13195" marB="13195"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03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Anhydrous ammonia</a:t>
                      </a:r>
                    </a:p>
                  </a:txBody>
                  <a:tcPr marL="13195" marR="13195" marT="13195" marB="13195"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D9D9D9"/>
                    </a:solidFill>
                  </a:tcPr>
                </a:tc>
                <a:tc>
                  <a:txBody>
                    <a:bodyPr/>
                    <a:lstStyle/>
                    <a:p>
                      <a:pPr algn="ctr"/>
                      <a:r>
                        <a:rPr lang="en-US" dirty="0" smtClean="0"/>
                        <a:t>NH</a:t>
                      </a:r>
                      <a:r>
                        <a:rPr lang="en-US" baseline="-25000" dirty="0" smtClean="0"/>
                        <a:t>3</a:t>
                      </a:r>
                      <a:endParaRPr lang="en-US" baseline="-25000" dirty="0"/>
                    </a:p>
                  </a:txBody>
                  <a:tcPr marL="13195" marR="13195" marT="13195" marB="13195"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82-0-0</a:t>
                      </a:r>
                    </a:p>
                  </a:txBody>
                  <a:tcPr marL="13195" marR="13195" marT="13195" marB="13195"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1.8</a:t>
                      </a:r>
                    </a:p>
                  </a:txBody>
                  <a:tcPr marL="13195" marR="13195" marT="13195" marB="13195"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2"/>
                  </a:ext>
                </a:extLst>
              </a:tr>
              <a:tr h="3270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Urea</a:t>
                      </a:r>
                    </a:p>
                  </a:txBody>
                  <a:tcPr marL="13195" marR="13195" marT="13195" marB="13195" anchor="ctr" horzOverflow="overflow">
                    <a:lnL>
                      <a:noFill/>
                    </a:lnL>
                    <a:lnR>
                      <a:noFill/>
                    </a:lnR>
                    <a:lnT>
                      <a:noFill/>
                    </a:lnT>
                    <a:lnB>
                      <a:noFill/>
                    </a:lnB>
                    <a:lnTlToBr>
                      <a:noFill/>
                    </a:lnTlToBr>
                    <a:lnBlToTr>
                      <a:noFill/>
                    </a:lnBlToTr>
                    <a:noFill/>
                  </a:tcPr>
                </a:tc>
                <a:tc>
                  <a:txBody>
                    <a:bodyPr/>
                    <a:lstStyle/>
                    <a:p>
                      <a:pPr algn="ctr"/>
                      <a:r>
                        <a:rPr lang="en-US" dirty="0" smtClean="0"/>
                        <a:t>(NH</a:t>
                      </a:r>
                      <a:r>
                        <a:rPr lang="en-US" baseline="-25000" dirty="0" smtClean="0"/>
                        <a:t>2</a:t>
                      </a:r>
                      <a:r>
                        <a:rPr lang="en-US" dirty="0" smtClean="0"/>
                        <a:t>)</a:t>
                      </a:r>
                      <a:r>
                        <a:rPr lang="en-US" baseline="-25000" dirty="0" smtClean="0"/>
                        <a:t> 2</a:t>
                      </a:r>
                      <a:r>
                        <a:rPr lang="en-US" dirty="0" smtClean="0"/>
                        <a:t> CO</a:t>
                      </a:r>
                      <a:endParaRPr lang="en-US" dirty="0"/>
                    </a:p>
                  </a:txBody>
                  <a:tcPr marL="13195" marR="13195" marT="13195" marB="13195"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46-0-0</a:t>
                      </a:r>
                    </a:p>
                  </a:txBody>
                  <a:tcPr marL="13195" marR="13195" marT="13195" marB="13195"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1.8</a:t>
                      </a:r>
                    </a:p>
                  </a:txBody>
                  <a:tcPr marL="13195" marR="13195" marT="13195" marB="13195"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603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Ammonium nitrate</a:t>
                      </a:r>
                    </a:p>
                  </a:txBody>
                  <a:tcPr marL="13195" marR="13195" marT="13195" marB="13195" anchor="ctr" horzOverflow="overflow">
                    <a:lnL>
                      <a:noFill/>
                    </a:lnL>
                    <a:lnR>
                      <a:noFill/>
                    </a:lnR>
                    <a:lnT>
                      <a:noFill/>
                    </a:lnT>
                    <a:lnB>
                      <a:noFill/>
                    </a:lnB>
                    <a:lnTlToBr>
                      <a:noFill/>
                    </a:lnTlToBr>
                    <a:lnBlToTr>
                      <a:noFill/>
                    </a:lnBlToTr>
                    <a:solidFill>
                      <a:srgbClr val="D9D9D9"/>
                    </a:solidFill>
                  </a:tcPr>
                </a:tc>
                <a:tc>
                  <a:txBody>
                    <a:bodyPr/>
                    <a:lstStyle/>
                    <a:p>
                      <a:pPr algn="ctr"/>
                      <a:r>
                        <a:rPr lang="en-US" dirty="0" smtClean="0"/>
                        <a:t>NH</a:t>
                      </a:r>
                      <a:r>
                        <a:rPr lang="en-US" baseline="-25000" dirty="0" smtClean="0"/>
                        <a:t>4</a:t>
                      </a:r>
                      <a:r>
                        <a:rPr lang="en-US" baseline="0" dirty="0" smtClean="0"/>
                        <a:t> NO</a:t>
                      </a:r>
                      <a:r>
                        <a:rPr lang="en-US" baseline="-25000" dirty="0" smtClean="0"/>
                        <a:t>3</a:t>
                      </a:r>
                      <a:endParaRPr lang="en-US" dirty="0"/>
                    </a:p>
                  </a:txBody>
                  <a:tcPr marL="13195" marR="13195" marT="13195" marB="13195" anchor="ctr" horzOverflow="overflow">
                    <a:lnL>
                      <a:noFill/>
                    </a:lnL>
                    <a:lnR>
                      <a:noFill/>
                    </a:lnR>
                    <a:lnT>
                      <a:noFill/>
                    </a:lnT>
                    <a:lnB>
                      <a:noFill/>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34-0-0</a:t>
                      </a:r>
                    </a:p>
                  </a:txBody>
                  <a:tcPr marL="13195" marR="13195" marT="13195" marB="13195" anchor="ctr" horzOverflow="overflow">
                    <a:lnL>
                      <a:noFill/>
                    </a:lnL>
                    <a:lnR>
                      <a:noFill/>
                    </a:lnR>
                    <a:lnT>
                      <a:noFill/>
                    </a:lnT>
                    <a:lnB>
                      <a:noFill/>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1.8</a:t>
                      </a:r>
                    </a:p>
                  </a:txBody>
                  <a:tcPr marL="13195" marR="13195" marT="13195" marB="13195" anchor="ctr" horzOverflow="overflow">
                    <a:lnL>
                      <a:noFill/>
                    </a:lnL>
                    <a:lnR>
                      <a:noFill/>
                    </a:lnR>
                    <a:lnT>
                      <a:noFill/>
                    </a:lnT>
                    <a:lnB>
                      <a:noFill/>
                    </a:lnB>
                    <a:lnTlToBr>
                      <a:noFill/>
                    </a:lnTlToBr>
                    <a:lnBlToTr>
                      <a:noFill/>
                    </a:lnBlToTr>
                    <a:solidFill>
                      <a:srgbClr val="D9D9D9"/>
                    </a:solidFill>
                  </a:tcPr>
                </a:tc>
                <a:extLst>
                  <a:ext uri="{0D108BD9-81ED-4DB2-BD59-A6C34878D82A}">
                    <a16:rowId xmlns:a16="http://schemas.microsoft.com/office/drawing/2014/main" val="10004"/>
                  </a:ext>
                </a:extLst>
              </a:tr>
              <a:tr h="5603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Ammonium sulfate</a:t>
                      </a:r>
                    </a:p>
                  </a:txBody>
                  <a:tcPr marL="13195" marR="13195" marT="13195" marB="13195" anchor="ctr" horzOverflow="overflow">
                    <a:lnL>
                      <a:noFill/>
                    </a:lnL>
                    <a:lnR>
                      <a:noFill/>
                    </a:lnR>
                    <a:lnT>
                      <a:noFill/>
                    </a:lnT>
                    <a:lnB>
                      <a:noFill/>
                    </a:lnB>
                    <a:lnTlToBr>
                      <a:noFill/>
                    </a:lnTlToBr>
                    <a:lnBlToTr>
                      <a:noFill/>
                    </a:lnBlToTr>
                    <a:noFill/>
                  </a:tcPr>
                </a:tc>
                <a:tc>
                  <a:txBody>
                    <a:bodyPr/>
                    <a:lstStyle/>
                    <a:p>
                      <a:pPr algn="ctr"/>
                      <a:r>
                        <a:rPr lang="en-US" dirty="0" smtClean="0"/>
                        <a:t>(NH</a:t>
                      </a:r>
                      <a:r>
                        <a:rPr lang="en-US" baseline="-25000" dirty="0" smtClean="0"/>
                        <a:t>4</a:t>
                      </a:r>
                      <a:r>
                        <a:rPr lang="en-US" dirty="0" smtClean="0"/>
                        <a:t>)</a:t>
                      </a:r>
                      <a:r>
                        <a:rPr lang="en-US" baseline="-25000" dirty="0" smtClean="0"/>
                        <a:t> 2</a:t>
                      </a:r>
                      <a:r>
                        <a:rPr lang="en-US" dirty="0" smtClean="0"/>
                        <a:t>SO</a:t>
                      </a:r>
                      <a:r>
                        <a:rPr lang="en-US" baseline="-25000" dirty="0" smtClean="0"/>
                        <a:t>4</a:t>
                      </a:r>
                      <a:endParaRPr lang="en-US" dirty="0"/>
                    </a:p>
                  </a:txBody>
                  <a:tcPr marL="13195" marR="13195" marT="13195" marB="13195"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21-0-0-24</a:t>
                      </a:r>
                    </a:p>
                  </a:txBody>
                  <a:tcPr marL="13195" marR="13195" marT="13195" marB="13195"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5.4</a:t>
                      </a:r>
                    </a:p>
                  </a:txBody>
                  <a:tcPr marL="13195" marR="13195" marT="13195" marB="13195"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238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Monoammonium phosphate</a:t>
                      </a:r>
                    </a:p>
                  </a:txBody>
                  <a:tcPr marL="13195" marR="13195" marT="13195" marB="13195" anchor="ctr" horzOverflow="overflow">
                    <a:lnL>
                      <a:noFill/>
                    </a:lnL>
                    <a:lnR>
                      <a:noFill/>
                    </a:lnR>
                    <a:lnT>
                      <a:noFill/>
                    </a:lnT>
                    <a:lnB>
                      <a:noFill/>
                    </a:lnB>
                    <a:lnTlToBr>
                      <a:noFill/>
                    </a:lnTlToBr>
                    <a:lnBlToTr>
                      <a:noFill/>
                    </a:lnBlToTr>
                    <a:solidFill>
                      <a:srgbClr val="D9D9D9"/>
                    </a:solidFill>
                  </a:tcPr>
                </a:tc>
                <a:tc>
                  <a:txBody>
                    <a:bodyPr/>
                    <a:lstStyle/>
                    <a:p>
                      <a:pPr algn="ctr"/>
                      <a:r>
                        <a:rPr lang="en-US" dirty="0" smtClean="0"/>
                        <a:t>NH</a:t>
                      </a:r>
                      <a:r>
                        <a:rPr lang="en-US" baseline="-25000" dirty="0" smtClean="0"/>
                        <a:t>4</a:t>
                      </a:r>
                      <a:r>
                        <a:rPr lang="en-US" dirty="0" smtClean="0"/>
                        <a:t>H</a:t>
                      </a:r>
                      <a:r>
                        <a:rPr lang="en-US" baseline="-25000" dirty="0" smtClean="0"/>
                        <a:t>2</a:t>
                      </a:r>
                      <a:r>
                        <a:rPr lang="en-US" dirty="0" smtClean="0"/>
                        <a:t>PO</a:t>
                      </a:r>
                      <a:r>
                        <a:rPr lang="en-US" baseline="-25000" dirty="0" smtClean="0"/>
                        <a:t>4</a:t>
                      </a:r>
                      <a:endParaRPr lang="en-US" dirty="0"/>
                    </a:p>
                  </a:txBody>
                  <a:tcPr marL="13195" marR="13195" marT="13195" marB="13195" anchor="ctr" horzOverflow="overflow">
                    <a:lnL>
                      <a:noFill/>
                    </a:lnL>
                    <a:lnR>
                      <a:noFill/>
                    </a:lnR>
                    <a:lnT>
                      <a:noFill/>
                    </a:lnT>
                    <a:lnB>
                      <a:noFill/>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10-52-0</a:t>
                      </a:r>
                    </a:p>
                  </a:txBody>
                  <a:tcPr marL="13195" marR="13195" marT="13195" marB="13195" anchor="ctr" horzOverflow="overflow">
                    <a:lnL>
                      <a:noFill/>
                    </a:lnL>
                    <a:lnR>
                      <a:noFill/>
                    </a:lnR>
                    <a:lnT>
                      <a:noFill/>
                    </a:lnT>
                    <a:lnB>
                      <a:noFill/>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5.4</a:t>
                      </a:r>
                    </a:p>
                  </a:txBody>
                  <a:tcPr marL="13195" marR="13195" marT="13195" marB="13195" anchor="ctr" horzOverflow="overflow">
                    <a:lnL>
                      <a:noFill/>
                    </a:lnL>
                    <a:lnR>
                      <a:noFill/>
                    </a:lnR>
                    <a:lnT>
                      <a:noFill/>
                    </a:lnT>
                    <a:lnB>
                      <a:noFill/>
                    </a:lnB>
                    <a:lnTlToBr>
                      <a:noFill/>
                    </a:lnTlToBr>
                    <a:lnBlToTr>
                      <a:noFill/>
                    </a:lnBlToTr>
                    <a:solidFill>
                      <a:srgbClr val="D9D9D9"/>
                    </a:solidFill>
                  </a:tcPr>
                </a:tc>
                <a:extLst>
                  <a:ext uri="{0D108BD9-81ED-4DB2-BD59-A6C34878D82A}">
                    <a16:rowId xmlns:a16="http://schemas.microsoft.com/office/drawing/2014/main" val="10006"/>
                  </a:ext>
                </a:extLst>
              </a:tr>
              <a:tr h="5603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Diammonium phosphate</a:t>
                      </a:r>
                    </a:p>
                  </a:txBody>
                  <a:tcPr marL="13195" marR="13195" marT="13195" marB="13195" anchor="ctr" horzOverflow="overflow">
                    <a:lnL>
                      <a:noFill/>
                    </a:lnL>
                    <a:lnR>
                      <a:noFill/>
                    </a:lnR>
                    <a:lnT>
                      <a:noFill/>
                    </a:lnT>
                    <a:lnB>
                      <a:noFill/>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(NH</a:t>
                      </a:r>
                      <a:r>
                        <a:rPr lang="en-US" baseline="-25000" dirty="0" smtClean="0"/>
                        <a:t>4</a:t>
                      </a:r>
                      <a:r>
                        <a:rPr lang="en-US" dirty="0" smtClean="0"/>
                        <a:t>)</a:t>
                      </a:r>
                      <a:r>
                        <a:rPr lang="en-US" baseline="-25000" dirty="0" smtClean="0"/>
                        <a:t> 2</a:t>
                      </a:r>
                      <a:r>
                        <a:rPr lang="en-US" dirty="0" smtClean="0"/>
                        <a:t>HPO</a:t>
                      </a:r>
                      <a:r>
                        <a:rPr lang="en-US" baseline="-25000" dirty="0" smtClean="0"/>
                        <a:t>4</a:t>
                      </a:r>
                      <a:endParaRPr lang="en-US" dirty="0" smtClean="0"/>
                    </a:p>
                    <a:p>
                      <a:pPr algn="ctr"/>
                      <a:endParaRPr lang="en-US" dirty="0"/>
                    </a:p>
                  </a:txBody>
                  <a:tcPr marL="13195" marR="13195" marT="13195" marB="13195"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18-46-0</a:t>
                      </a:r>
                    </a:p>
                  </a:txBody>
                  <a:tcPr marL="13195" marR="13195" marT="13195" marB="13195"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3.6</a:t>
                      </a:r>
                    </a:p>
                  </a:txBody>
                  <a:tcPr marL="13195" marR="13195" marT="13195" marB="13195"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5603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Triple super phosphate</a:t>
                      </a:r>
                    </a:p>
                  </a:txBody>
                  <a:tcPr marL="13195" marR="13195" marT="13195" marB="13195"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algn="ctr"/>
                      <a:r>
                        <a:rPr lang="en-US" dirty="0" smtClean="0"/>
                        <a:t>P</a:t>
                      </a:r>
                      <a:r>
                        <a:rPr lang="en-US" baseline="-25000" dirty="0" smtClean="0"/>
                        <a:t>2</a:t>
                      </a:r>
                      <a:r>
                        <a:rPr lang="en-US" dirty="0" smtClean="0"/>
                        <a:t>O</a:t>
                      </a:r>
                      <a:r>
                        <a:rPr lang="en-US" baseline="-25000" dirty="0" smtClean="0"/>
                        <a:t>5</a:t>
                      </a:r>
                      <a:endParaRPr lang="en-US" baseline="-25000" dirty="0"/>
                    </a:p>
                  </a:txBody>
                  <a:tcPr marL="13195" marR="13195" marT="13195" marB="13195"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0-46-0</a:t>
                      </a:r>
                    </a:p>
                  </a:txBody>
                  <a:tcPr marL="13195" marR="13195" marT="13195" marB="13195"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0.0</a:t>
                      </a:r>
                    </a:p>
                  </a:txBody>
                  <a:tcPr marL="13195" marR="13195" marT="13195" marB="13195"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8"/>
                  </a:ext>
                </a:extLst>
              </a:tr>
              <a:tr h="298450">
                <a:tc gridSpan="4">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smtClean="0">
                          <a:ln>
                            <a:noFill/>
                          </a:ln>
                          <a:solidFill>
                            <a:schemeClr val="tx1"/>
                          </a:solidFill>
                          <a:effectLst/>
                          <a:latin typeface="Arial" charset="0"/>
                        </a:rPr>
                        <a:t>                                                                 Adapted from </a:t>
                      </a:r>
                      <a:r>
                        <a:rPr kumimoji="0" lang="en-US" sz="1600" b="0" i="1" u="none" strike="noStrike" cap="none" normalizeH="0" baseline="0" dirty="0" err="1" smtClean="0">
                          <a:ln>
                            <a:noFill/>
                          </a:ln>
                          <a:solidFill>
                            <a:schemeClr val="tx1"/>
                          </a:solidFill>
                          <a:effectLst/>
                          <a:latin typeface="Arial" charset="0"/>
                        </a:rPr>
                        <a:t>Havlin</a:t>
                      </a:r>
                      <a:r>
                        <a:rPr kumimoji="0" lang="en-US" sz="1600" b="0" i="1" u="none" strike="noStrike" cap="none" normalizeH="0" baseline="0" dirty="0" smtClean="0">
                          <a:ln>
                            <a:noFill/>
                          </a:ln>
                          <a:solidFill>
                            <a:schemeClr val="tx1"/>
                          </a:solidFill>
                          <a:effectLst/>
                          <a:latin typeface="Arial" charset="0"/>
                        </a:rPr>
                        <a:t> et al., 1999.</a:t>
                      </a:r>
                      <a:endParaRPr kumimoji="0" lang="en-US" sz="1600" b="0" i="0" u="none" strike="noStrike" cap="none" normalizeH="0" baseline="0" dirty="0" smtClean="0">
                        <a:ln>
                          <a:noFill/>
                        </a:ln>
                        <a:solidFill>
                          <a:schemeClr val="tx1"/>
                        </a:solidFill>
                        <a:effectLst/>
                        <a:latin typeface="Arial" charset="0"/>
                      </a:endParaRPr>
                    </a:p>
                  </a:txBody>
                  <a:tcPr marL="13195" marR="13195" marT="13195" marB="13195"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4417461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pPr eaLnBrk="1" hangingPunct="1">
              <a:defRPr/>
            </a:pPr>
            <a:r>
              <a:rPr lang="en-US" u="sng" smtClean="0"/>
              <a:t>Anhydrous ammonia (82-0-0)</a:t>
            </a:r>
            <a:r>
              <a:rPr lang="en-US" b="1" smtClean="0"/>
              <a:t> </a:t>
            </a:r>
            <a:r>
              <a:rPr lang="en-US" smtClean="0"/>
              <a:t> </a:t>
            </a:r>
          </a:p>
        </p:txBody>
      </p:sp>
      <p:sp>
        <p:nvSpPr>
          <p:cNvPr id="265219" name="Rectangle 3"/>
          <p:cNvSpPr>
            <a:spLocks noGrp="1" noChangeArrowheads="1"/>
          </p:cNvSpPr>
          <p:nvPr>
            <p:ph type="body" idx="1"/>
          </p:nvPr>
        </p:nvSpPr>
        <p:spPr/>
        <p:txBody>
          <a:bodyPr/>
          <a:lstStyle/>
          <a:p>
            <a:pPr eaLnBrk="1" hangingPunct="1">
              <a:defRPr/>
            </a:pPr>
            <a:r>
              <a:rPr lang="en-US" smtClean="0"/>
              <a:t>The leading N fertilizer in terms of tons sold nationwide is anhydrous ammonia (82-0-0). It is manufactured by combining atmospheric N</a:t>
            </a:r>
            <a:r>
              <a:rPr lang="en-US" baseline="-25000" smtClean="0"/>
              <a:t>2</a:t>
            </a:r>
            <a:r>
              <a:rPr lang="en-US" smtClean="0"/>
              <a:t> with H in an environment of high pressure and temperature that includes a catalyst.</a:t>
            </a:r>
          </a:p>
        </p:txBody>
      </p:sp>
      <p:pic>
        <p:nvPicPr>
          <p:cNvPr id="65540" name="Picture 4"/>
          <p:cNvPicPr>
            <a:picLocks noChangeAspect="1" noChangeArrowheads="1"/>
          </p:cNvPicPr>
          <p:nvPr/>
        </p:nvPicPr>
        <p:blipFill>
          <a:blip r:embed="rId3" cstate="print"/>
          <a:srcRect/>
          <a:stretch>
            <a:fillRect/>
          </a:stretch>
        </p:blipFill>
        <p:spPr bwMode="auto">
          <a:xfrm>
            <a:off x="381000" y="4572000"/>
            <a:ext cx="8077200" cy="280988"/>
          </a:xfrm>
          <a:prstGeom prst="rect">
            <a:avLst/>
          </a:prstGeom>
          <a:solidFill>
            <a:srgbClr val="FFCC66"/>
          </a:solidFill>
          <a:ln w="9525">
            <a:noFill/>
            <a:miter lim="800000"/>
            <a:headEnd/>
            <a:tailEnd/>
          </a:ln>
        </p:spPr>
      </p:pic>
    </p:spTree>
    <p:extLst>
      <p:ext uri="{BB962C8B-B14F-4D97-AF65-F5344CB8AC3E}">
        <p14:creationId xmlns:p14="http://schemas.microsoft.com/office/powerpoint/2010/main" val="16011969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457200" y="228600"/>
            <a:ext cx="8229600" cy="808038"/>
          </a:xfrm>
        </p:spPr>
        <p:txBody>
          <a:bodyPr/>
          <a:lstStyle/>
          <a:p>
            <a:pPr eaLnBrk="1" hangingPunct="1">
              <a:defRPr/>
            </a:pPr>
            <a:r>
              <a:rPr lang="en-US" smtClean="0"/>
              <a:t>NH</a:t>
            </a:r>
            <a:r>
              <a:rPr lang="en-US" baseline="-25000" smtClean="0"/>
              <a:t>3</a:t>
            </a:r>
          </a:p>
        </p:txBody>
      </p:sp>
      <p:sp>
        <p:nvSpPr>
          <p:cNvPr id="266243" name="Rectangle 3"/>
          <p:cNvSpPr>
            <a:spLocks noGrp="1" noChangeArrowheads="1"/>
          </p:cNvSpPr>
          <p:nvPr>
            <p:ph type="body" idx="1"/>
          </p:nvPr>
        </p:nvSpPr>
        <p:spPr>
          <a:xfrm>
            <a:off x="304800" y="1066800"/>
            <a:ext cx="8229600" cy="4530725"/>
          </a:xfrm>
        </p:spPr>
        <p:txBody>
          <a:bodyPr/>
          <a:lstStyle/>
          <a:p>
            <a:pPr eaLnBrk="1" hangingPunct="1">
              <a:defRPr/>
            </a:pPr>
            <a:r>
              <a:rPr lang="en-US" smtClean="0"/>
              <a:t>The common source of H is from natural gas (CH</a:t>
            </a:r>
            <a:r>
              <a:rPr lang="en-US" baseline="-25000" smtClean="0"/>
              <a:t>4</a:t>
            </a:r>
            <a:r>
              <a:rPr lang="en-US" smtClean="0"/>
              <a:t>).  Important properties of anhydrous ammonia are listed below</a:t>
            </a:r>
          </a:p>
          <a:p>
            <a:pPr lvl="3" eaLnBrk="1" hangingPunct="1">
              <a:defRPr/>
            </a:pPr>
            <a:r>
              <a:rPr lang="en-US" smtClean="0"/>
              <a:t>Very hygroscopic (water loving)</a:t>
            </a:r>
          </a:p>
        </p:txBody>
      </p:sp>
      <p:pic>
        <p:nvPicPr>
          <p:cNvPr id="66564" name="Picture 4"/>
          <p:cNvPicPr>
            <a:picLocks noChangeAspect="1" noChangeArrowheads="1"/>
          </p:cNvPicPr>
          <p:nvPr/>
        </p:nvPicPr>
        <p:blipFill>
          <a:blip r:embed="rId3" cstate="print"/>
          <a:srcRect/>
          <a:stretch>
            <a:fillRect/>
          </a:stretch>
        </p:blipFill>
        <p:spPr bwMode="auto">
          <a:xfrm>
            <a:off x="1676400" y="3733800"/>
            <a:ext cx="5481638" cy="2260600"/>
          </a:xfrm>
          <a:prstGeom prst="rect">
            <a:avLst/>
          </a:prstGeom>
          <a:solidFill>
            <a:srgbClr val="FFCC66"/>
          </a:solidFill>
          <a:ln w="9525">
            <a:noFill/>
            <a:miter lim="800000"/>
            <a:headEnd/>
            <a:tailEnd/>
          </a:ln>
        </p:spPr>
      </p:pic>
    </p:spTree>
    <p:extLst>
      <p:ext uri="{BB962C8B-B14F-4D97-AF65-F5344CB8AC3E}">
        <p14:creationId xmlns:p14="http://schemas.microsoft.com/office/powerpoint/2010/main" val="12146801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pPr eaLnBrk="1" hangingPunct="1">
              <a:defRPr/>
            </a:pPr>
            <a:r>
              <a:rPr lang="en-US" smtClean="0"/>
              <a:t>NH3</a:t>
            </a:r>
          </a:p>
        </p:txBody>
      </p:sp>
      <p:sp>
        <p:nvSpPr>
          <p:cNvPr id="267267" name="Rectangle 3"/>
          <p:cNvSpPr>
            <a:spLocks noGrp="1" noChangeArrowheads="1"/>
          </p:cNvSpPr>
          <p:nvPr>
            <p:ph type="body" idx="1"/>
          </p:nvPr>
        </p:nvSpPr>
        <p:spPr/>
        <p:txBody>
          <a:bodyPr/>
          <a:lstStyle/>
          <a:p>
            <a:pPr eaLnBrk="1" hangingPunct="1">
              <a:defRPr/>
            </a:pPr>
            <a:r>
              <a:rPr lang="en-US" smtClean="0"/>
              <a:t>The strong attraction of anhydrous ammonia for water is identified chemically by the equilibrium reaction</a:t>
            </a:r>
          </a:p>
        </p:txBody>
      </p:sp>
      <p:pic>
        <p:nvPicPr>
          <p:cNvPr id="67588" name="Picture 4"/>
          <p:cNvPicPr>
            <a:picLocks noChangeAspect="1" noChangeArrowheads="1"/>
          </p:cNvPicPr>
          <p:nvPr/>
        </p:nvPicPr>
        <p:blipFill>
          <a:blip r:embed="rId3" cstate="print"/>
          <a:srcRect/>
          <a:stretch>
            <a:fillRect/>
          </a:stretch>
        </p:blipFill>
        <p:spPr bwMode="auto">
          <a:xfrm>
            <a:off x="304800" y="4114800"/>
            <a:ext cx="8153400" cy="288925"/>
          </a:xfrm>
          <a:prstGeom prst="rect">
            <a:avLst/>
          </a:prstGeom>
          <a:solidFill>
            <a:srgbClr val="FFCC66"/>
          </a:solidFill>
          <a:ln w="9525">
            <a:noFill/>
            <a:miter lim="800000"/>
            <a:headEnd/>
            <a:tailEnd/>
          </a:ln>
        </p:spPr>
      </p:pic>
      <p:sp>
        <p:nvSpPr>
          <p:cNvPr id="67589" name="Text Box 5"/>
          <p:cNvSpPr txBox="1">
            <a:spLocks noChangeArrowheads="1"/>
          </p:cNvSpPr>
          <p:nvPr/>
        </p:nvSpPr>
        <p:spPr bwMode="auto">
          <a:xfrm>
            <a:off x="1676400" y="4724400"/>
            <a:ext cx="184150" cy="396875"/>
          </a:xfrm>
          <a:prstGeom prst="rect">
            <a:avLst/>
          </a:prstGeom>
          <a:noFill/>
          <a:ln w="9525">
            <a:noFill/>
            <a:miter lim="800000"/>
            <a:headEnd/>
            <a:tailEnd/>
          </a:ln>
        </p:spPr>
        <p:txBody>
          <a:bodyPr wrap="none">
            <a:spAutoFit/>
          </a:bodyPr>
          <a:lstStyle/>
          <a:p>
            <a:endParaRPr lang="en-US"/>
          </a:p>
        </p:txBody>
      </p:sp>
      <p:sp>
        <p:nvSpPr>
          <p:cNvPr id="67590" name="Text Box 6"/>
          <p:cNvSpPr txBox="1">
            <a:spLocks noChangeArrowheads="1"/>
          </p:cNvSpPr>
          <p:nvPr/>
        </p:nvSpPr>
        <p:spPr bwMode="auto">
          <a:xfrm>
            <a:off x="2438400" y="4724400"/>
            <a:ext cx="4267200" cy="1768475"/>
          </a:xfrm>
          <a:prstGeom prst="rect">
            <a:avLst/>
          </a:prstGeom>
          <a:noFill/>
          <a:ln w="9525">
            <a:noFill/>
            <a:miter lim="800000"/>
            <a:headEnd/>
            <a:tailEnd/>
          </a:ln>
        </p:spPr>
        <p:txBody>
          <a:bodyPr>
            <a:spAutoFit/>
          </a:bodyPr>
          <a:lstStyle/>
          <a:p>
            <a:pPr>
              <a:spcBef>
                <a:spcPct val="50000"/>
              </a:spcBef>
            </a:pPr>
            <a:r>
              <a:rPr lang="en-US"/>
              <a:t>(NH4</a:t>
            </a:r>
            <a:r>
              <a:rPr lang="en-US" baseline="30000"/>
              <a:t>+</a:t>
            </a:r>
            <a:r>
              <a:rPr lang="en-US"/>
              <a:t>)(OH</a:t>
            </a:r>
            <a:r>
              <a:rPr lang="en-US" baseline="30000"/>
              <a:t>-</a:t>
            </a:r>
            <a:r>
              <a:rPr lang="en-US"/>
              <a:t>) = 10</a:t>
            </a:r>
            <a:r>
              <a:rPr lang="en-US" baseline="30000"/>
              <a:t>-4.75</a:t>
            </a:r>
            <a:r>
              <a:rPr lang="en-US"/>
              <a:t> (NH</a:t>
            </a:r>
            <a:r>
              <a:rPr lang="en-US" baseline="-25000"/>
              <a:t>3</a:t>
            </a:r>
            <a:r>
              <a:rPr lang="en-US"/>
              <a:t>)</a:t>
            </a:r>
          </a:p>
          <a:p>
            <a:pPr>
              <a:spcBef>
                <a:spcPct val="50000"/>
              </a:spcBef>
            </a:pPr>
            <a:r>
              <a:rPr lang="en-US"/>
              <a:t>(OH</a:t>
            </a:r>
            <a:r>
              <a:rPr lang="en-US" baseline="30000"/>
              <a:t>-</a:t>
            </a:r>
            <a:r>
              <a:rPr lang="en-US"/>
              <a:t>)=10</a:t>
            </a:r>
            <a:r>
              <a:rPr lang="en-US" baseline="30000"/>
              <a:t>-14</a:t>
            </a:r>
            <a:r>
              <a:rPr lang="en-US"/>
              <a:t>/H</a:t>
            </a:r>
            <a:r>
              <a:rPr lang="en-US" baseline="30000"/>
              <a:t>+</a:t>
            </a:r>
          </a:p>
          <a:p>
            <a:pPr>
              <a:spcBef>
                <a:spcPct val="50000"/>
              </a:spcBef>
            </a:pPr>
            <a:r>
              <a:rPr lang="en-US"/>
              <a:t>pH = 14-4.75</a:t>
            </a:r>
          </a:p>
          <a:p>
            <a:pPr>
              <a:spcBef>
                <a:spcPct val="50000"/>
              </a:spcBef>
            </a:pPr>
            <a:r>
              <a:rPr lang="en-US"/>
              <a:t>pH = 9.25</a:t>
            </a:r>
          </a:p>
        </p:txBody>
      </p:sp>
    </p:spTree>
    <p:extLst>
      <p:ext uri="{BB962C8B-B14F-4D97-AF65-F5344CB8AC3E}">
        <p14:creationId xmlns:p14="http://schemas.microsoft.com/office/powerpoint/2010/main" val="20449127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Grp="1" noChangeArrowheads="1"/>
          </p:cNvSpPr>
          <p:nvPr>
            <p:ph type="body" idx="1"/>
          </p:nvPr>
        </p:nvSpPr>
        <p:spPr>
          <a:xfrm>
            <a:off x="304800" y="152400"/>
            <a:ext cx="8229600" cy="4530725"/>
          </a:xfrm>
        </p:spPr>
        <p:txBody>
          <a:bodyPr/>
          <a:lstStyle/>
          <a:p>
            <a:pPr eaLnBrk="1" hangingPunct="1">
              <a:lnSpc>
                <a:spcPct val="90000"/>
              </a:lnSpc>
              <a:tabLst>
                <a:tab pos="1882775" algn="l"/>
                <a:tab pos="4056063" algn="l"/>
              </a:tabLst>
              <a:defRPr/>
            </a:pPr>
            <a:r>
              <a:rPr lang="en-US" sz="2400" smtClean="0"/>
              <a:t>NH4+ + OH- ---&gt; NH4OH ----&gt;NH3 + H2O</a:t>
            </a:r>
          </a:p>
          <a:p>
            <a:pPr eaLnBrk="1" hangingPunct="1">
              <a:lnSpc>
                <a:spcPct val="90000"/>
              </a:lnSpc>
              <a:tabLst>
                <a:tab pos="1882775" algn="l"/>
                <a:tab pos="4056063" algn="l"/>
              </a:tabLst>
              <a:defRPr/>
            </a:pPr>
            <a:r>
              <a:rPr lang="en-US" sz="2400" smtClean="0"/>
              <a:t>pH = pKa + log [(base)/(acid)]</a:t>
            </a:r>
          </a:p>
          <a:p>
            <a:pPr eaLnBrk="1" hangingPunct="1">
              <a:lnSpc>
                <a:spcPct val="90000"/>
              </a:lnSpc>
              <a:tabLst>
                <a:tab pos="1882775" algn="l"/>
                <a:tab pos="4056063" algn="l"/>
              </a:tabLst>
              <a:defRPr/>
            </a:pPr>
            <a:r>
              <a:rPr lang="en-US" sz="2400" smtClean="0"/>
              <a:t>At a pH of 9.3 (pKa 9.3) 50% NH4 and 50% NH3</a:t>
            </a:r>
            <a:endParaRPr lang="en-US" sz="2400" u="sng" smtClean="0"/>
          </a:p>
          <a:p>
            <a:pPr eaLnBrk="1" hangingPunct="1">
              <a:lnSpc>
                <a:spcPct val="90000"/>
              </a:lnSpc>
              <a:tabLst>
                <a:tab pos="1882775" algn="l"/>
                <a:tab pos="4056063" algn="l"/>
              </a:tabLst>
              <a:defRPr/>
            </a:pPr>
            <a:r>
              <a:rPr lang="en-US" sz="2400" u="sng" smtClean="0"/>
              <a:t>pH	Base (NH3)	Acid (NH4)</a:t>
            </a:r>
            <a:endParaRPr lang="en-US" sz="2400" smtClean="0"/>
          </a:p>
          <a:p>
            <a:pPr eaLnBrk="1" hangingPunct="1">
              <a:lnSpc>
                <a:spcPct val="90000"/>
              </a:lnSpc>
              <a:tabLst>
                <a:tab pos="1882775" algn="l"/>
                <a:tab pos="4056063" algn="l"/>
              </a:tabLst>
              <a:defRPr/>
            </a:pPr>
            <a:r>
              <a:rPr lang="en-US" sz="2400" smtClean="0"/>
              <a:t>7.3	1	99</a:t>
            </a:r>
          </a:p>
          <a:p>
            <a:pPr eaLnBrk="1" hangingPunct="1">
              <a:lnSpc>
                <a:spcPct val="90000"/>
              </a:lnSpc>
              <a:tabLst>
                <a:tab pos="1882775" algn="l"/>
                <a:tab pos="4056063" algn="l"/>
              </a:tabLst>
              <a:defRPr/>
            </a:pPr>
            <a:r>
              <a:rPr lang="en-US" sz="2400" smtClean="0"/>
              <a:t>8.3	10	90</a:t>
            </a:r>
          </a:p>
          <a:p>
            <a:pPr eaLnBrk="1" hangingPunct="1">
              <a:lnSpc>
                <a:spcPct val="90000"/>
              </a:lnSpc>
              <a:tabLst>
                <a:tab pos="1882775" algn="l"/>
                <a:tab pos="4056063" algn="l"/>
              </a:tabLst>
              <a:defRPr/>
            </a:pPr>
            <a:r>
              <a:rPr lang="en-US" sz="2400" smtClean="0"/>
              <a:t>9.3	50	50</a:t>
            </a:r>
          </a:p>
          <a:p>
            <a:pPr eaLnBrk="1" hangingPunct="1">
              <a:lnSpc>
                <a:spcPct val="90000"/>
              </a:lnSpc>
              <a:tabLst>
                <a:tab pos="1882775" algn="l"/>
                <a:tab pos="4056063" algn="l"/>
              </a:tabLst>
              <a:defRPr/>
            </a:pPr>
            <a:r>
              <a:rPr lang="en-US" sz="2400" smtClean="0"/>
              <a:t>10.3	90	10</a:t>
            </a:r>
          </a:p>
          <a:p>
            <a:pPr eaLnBrk="1" hangingPunct="1">
              <a:lnSpc>
                <a:spcPct val="90000"/>
              </a:lnSpc>
              <a:tabLst>
                <a:tab pos="1882775" algn="l"/>
                <a:tab pos="4056063" algn="l"/>
              </a:tabLst>
              <a:defRPr/>
            </a:pPr>
            <a:r>
              <a:rPr lang="en-US" sz="2400" smtClean="0"/>
              <a:t>11.3	99	1</a:t>
            </a:r>
          </a:p>
        </p:txBody>
      </p:sp>
      <p:pic>
        <p:nvPicPr>
          <p:cNvPr id="68611" name="Picture 4"/>
          <p:cNvPicPr>
            <a:picLocks noChangeAspect="1" noChangeArrowheads="1"/>
          </p:cNvPicPr>
          <p:nvPr/>
        </p:nvPicPr>
        <p:blipFill>
          <a:blip r:embed="rId3" cstate="print"/>
          <a:srcRect/>
          <a:stretch>
            <a:fillRect/>
          </a:stretch>
        </p:blipFill>
        <p:spPr bwMode="auto">
          <a:xfrm>
            <a:off x="4495800" y="3859901"/>
            <a:ext cx="3940175" cy="2971800"/>
          </a:xfrm>
          <a:prstGeom prst="rect">
            <a:avLst/>
          </a:prstGeom>
          <a:solidFill>
            <a:srgbClr val="FFCC66"/>
          </a:solidFill>
          <a:ln w="9525">
            <a:noFill/>
            <a:miter lim="800000"/>
            <a:headEnd/>
            <a:tailEnd/>
          </a:ln>
        </p:spPr>
      </p:pic>
    </p:spTree>
    <p:extLst>
      <p:ext uri="{BB962C8B-B14F-4D97-AF65-F5344CB8AC3E}">
        <p14:creationId xmlns:p14="http://schemas.microsoft.com/office/powerpoint/2010/main" val="34848819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457200" y="228600"/>
            <a:ext cx="8229600" cy="808038"/>
          </a:xfrm>
        </p:spPr>
        <p:txBody>
          <a:bodyPr/>
          <a:lstStyle/>
          <a:p>
            <a:pPr eaLnBrk="1" hangingPunct="1">
              <a:defRPr/>
            </a:pPr>
            <a:r>
              <a:rPr lang="en-US" smtClean="0"/>
              <a:t>NH</a:t>
            </a:r>
            <a:r>
              <a:rPr lang="en-US" baseline="-25000" smtClean="0"/>
              <a:t>3</a:t>
            </a:r>
          </a:p>
        </p:txBody>
      </p:sp>
      <p:sp>
        <p:nvSpPr>
          <p:cNvPr id="268291" name="Rectangle 3"/>
          <p:cNvSpPr>
            <a:spLocks noGrp="1" noChangeArrowheads="1"/>
          </p:cNvSpPr>
          <p:nvPr>
            <p:ph type="body" idx="1"/>
          </p:nvPr>
        </p:nvSpPr>
        <p:spPr>
          <a:xfrm>
            <a:off x="457200" y="1143000"/>
            <a:ext cx="7924800" cy="4530725"/>
          </a:xfrm>
        </p:spPr>
        <p:txBody>
          <a:bodyPr/>
          <a:lstStyle/>
          <a:p>
            <a:pPr eaLnBrk="1" hangingPunct="1">
              <a:lnSpc>
                <a:spcPct val="80000"/>
              </a:lnSpc>
              <a:defRPr/>
            </a:pPr>
            <a:r>
              <a:rPr lang="en-US" sz="2400" dirty="0" smtClean="0"/>
              <a:t>pH 7: ratio of NH4</a:t>
            </a:r>
            <a:r>
              <a:rPr lang="en-US" sz="2400" baseline="30000" dirty="0" smtClean="0"/>
              <a:t>+</a:t>
            </a:r>
            <a:r>
              <a:rPr lang="en-US" sz="2400" dirty="0" smtClean="0"/>
              <a:t>/ NH3 is about 200:1, </a:t>
            </a:r>
          </a:p>
          <a:p>
            <a:pPr eaLnBrk="1" hangingPunct="1">
              <a:lnSpc>
                <a:spcPct val="80000"/>
              </a:lnSpc>
              <a:defRPr/>
            </a:pPr>
            <a:r>
              <a:rPr lang="en-US" sz="2400" dirty="0" smtClean="0"/>
              <a:t>Strong tendency for the reaction to go to the right.  </a:t>
            </a:r>
          </a:p>
          <a:p>
            <a:pPr eaLnBrk="1" hangingPunct="1">
              <a:lnSpc>
                <a:spcPct val="80000"/>
              </a:lnSpc>
              <a:defRPr/>
            </a:pPr>
            <a:r>
              <a:rPr lang="en-US" sz="2400" dirty="0" err="1" smtClean="0"/>
              <a:t>Undissociated</a:t>
            </a:r>
            <a:r>
              <a:rPr lang="en-US" sz="2400" dirty="0" smtClean="0"/>
              <a:t> NH</a:t>
            </a:r>
            <a:r>
              <a:rPr lang="en-US" sz="2400" baseline="-25000" dirty="0" smtClean="0"/>
              <a:t>4</a:t>
            </a:r>
            <a:r>
              <a:rPr lang="en-US" sz="2400" dirty="0" smtClean="0"/>
              <a:t>OH does not exist in aqueous solutions of NH</a:t>
            </a:r>
            <a:r>
              <a:rPr lang="en-US" sz="2400" baseline="-25000" dirty="0" smtClean="0"/>
              <a:t>3</a:t>
            </a:r>
            <a:r>
              <a:rPr lang="en-US" sz="2400" dirty="0" smtClean="0"/>
              <a:t> at normal temperature and pressure.  </a:t>
            </a:r>
          </a:p>
          <a:p>
            <a:pPr eaLnBrk="1" hangingPunct="1">
              <a:lnSpc>
                <a:spcPct val="80000"/>
              </a:lnSpc>
              <a:defRPr/>
            </a:pPr>
            <a:r>
              <a:rPr lang="en-US" sz="2400" dirty="0" smtClean="0"/>
              <a:t>If </a:t>
            </a:r>
            <a:r>
              <a:rPr lang="en-US" sz="2400" dirty="0" err="1" smtClean="0"/>
              <a:t>undissociated</a:t>
            </a:r>
            <a:r>
              <a:rPr lang="en-US" sz="2400" dirty="0" smtClean="0"/>
              <a:t> NH</a:t>
            </a:r>
            <a:r>
              <a:rPr lang="en-US" sz="2400" baseline="-25000" dirty="0" smtClean="0"/>
              <a:t>4</a:t>
            </a:r>
            <a:r>
              <a:rPr lang="en-US" sz="2400" dirty="0" smtClean="0"/>
              <a:t>OH did exist, it would provide a form of N, other than NO</a:t>
            </a:r>
            <a:r>
              <a:rPr lang="en-US" sz="2400" baseline="-25000" dirty="0" smtClean="0"/>
              <a:t>3</a:t>
            </a:r>
            <a:r>
              <a:rPr lang="en-US" sz="2400" baseline="30000" dirty="0" smtClean="0"/>
              <a:t>-</a:t>
            </a:r>
            <a:r>
              <a:rPr lang="en-US" sz="2400" dirty="0" smtClean="0"/>
              <a:t> that would be mobile in the soil.</a:t>
            </a:r>
          </a:p>
          <a:p>
            <a:pPr eaLnBrk="1" hangingPunct="1">
              <a:lnSpc>
                <a:spcPct val="80000"/>
              </a:lnSpc>
              <a:defRPr/>
            </a:pPr>
            <a:r>
              <a:rPr lang="en-US" sz="2400" dirty="0" smtClean="0"/>
              <a:t>Anhydrous ammonia is a hazardous material and special safety precautions must be taken in its use.  Most important among these is to avoid leaks in hoses and couplings, and to always have a supply (5 gallons or more) of water available for washing.</a:t>
            </a:r>
          </a:p>
          <a:p>
            <a:pPr eaLnBrk="1" hangingPunct="1">
              <a:lnSpc>
                <a:spcPct val="80000"/>
              </a:lnSpc>
              <a:defRPr/>
            </a:pPr>
            <a:r>
              <a:rPr lang="en-US" sz="2400" dirty="0" smtClean="0"/>
              <a:t>Anhydrous ammonia injected: reacts immediately with soil-water.  </a:t>
            </a:r>
          </a:p>
        </p:txBody>
      </p:sp>
    </p:spTree>
    <p:extLst>
      <p:ext uri="{BB962C8B-B14F-4D97-AF65-F5344CB8AC3E}">
        <p14:creationId xmlns:p14="http://schemas.microsoft.com/office/powerpoint/2010/main" val="15386362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381000" y="152400"/>
            <a:ext cx="8229600" cy="655638"/>
          </a:xfrm>
        </p:spPr>
        <p:txBody>
          <a:bodyPr>
            <a:normAutofit fontScale="90000"/>
          </a:bodyPr>
          <a:lstStyle/>
          <a:p>
            <a:pPr eaLnBrk="1" hangingPunct="1">
              <a:defRPr/>
            </a:pPr>
            <a:r>
              <a:rPr lang="en-US" sz="4000" smtClean="0"/>
              <a:t>NH</a:t>
            </a:r>
            <a:r>
              <a:rPr lang="en-US" sz="4000" baseline="-25000" smtClean="0"/>
              <a:t>3</a:t>
            </a:r>
          </a:p>
        </p:txBody>
      </p:sp>
      <p:sp>
        <p:nvSpPr>
          <p:cNvPr id="270339" name="Rectangle 3"/>
          <p:cNvSpPr>
            <a:spLocks noGrp="1" noChangeArrowheads="1"/>
          </p:cNvSpPr>
          <p:nvPr>
            <p:ph type="body" idx="1"/>
          </p:nvPr>
        </p:nvSpPr>
        <p:spPr>
          <a:xfrm>
            <a:off x="457200" y="838200"/>
            <a:ext cx="8001000" cy="4530725"/>
          </a:xfrm>
        </p:spPr>
        <p:txBody>
          <a:bodyPr/>
          <a:lstStyle/>
          <a:p>
            <a:pPr eaLnBrk="1" hangingPunct="1">
              <a:lnSpc>
                <a:spcPct val="80000"/>
              </a:lnSpc>
              <a:defRPr/>
            </a:pPr>
            <a:r>
              <a:rPr lang="en-US" sz="2400" dirty="0" smtClean="0"/>
              <a:t>Dry soils: sufficient hygroscopic water present to cause reaction [1] to take place.  When there is insufficient water present (e.g. dry, sandy soil) to react with all the NH</a:t>
            </a:r>
            <a:r>
              <a:rPr lang="en-US" sz="2400" baseline="-25000" dirty="0" smtClean="0"/>
              <a:t>3</a:t>
            </a:r>
            <a:r>
              <a:rPr lang="en-US" sz="2400" dirty="0" smtClean="0"/>
              <a:t> (high rate of N, shallow application depth), some NH</a:t>
            </a:r>
            <a:r>
              <a:rPr lang="en-US" sz="2400" baseline="-25000" dirty="0" smtClean="0"/>
              <a:t>3</a:t>
            </a:r>
            <a:r>
              <a:rPr lang="en-US" sz="2400" dirty="0" smtClean="0"/>
              <a:t> may be lost to the atmosphere by volatilization.  </a:t>
            </a:r>
          </a:p>
          <a:p>
            <a:pPr eaLnBrk="1" hangingPunct="1">
              <a:lnSpc>
                <a:spcPct val="80000"/>
              </a:lnSpc>
              <a:defRPr/>
            </a:pPr>
            <a:r>
              <a:rPr lang="en-US" sz="2400" dirty="0" smtClean="0"/>
              <a:t>Losses are minimized by injecting NH</a:t>
            </a:r>
            <a:r>
              <a:rPr lang="en-US" sz="2400" baseline="-25000" dirty="0" smtClean="0"/>
              <a:t>3</a:t>
            </a:r>
            <a:r>
              <a:rPr lang="en-US" sz="2400" dirty="0" smtClean="0"/>
              <a:t> at least 4” deep in loam soils and 6” deep in sandy soils for N rates of 50 </a:t>
            </a:r>
            <a:r>
              <a:rPr lang="en-US" sz="2400" dirty="0" err="1" smtClean="0"/>
              <a:t>lb</a:t>
            </a:r>
            <a:r>
              <a:rPr lang="en-US" sz="2400" dirty="0" smtClean="0"/>
              <a:t> N/acre.  </a:t>
            </a:r>
          </a:p>
          <a:p>
            <a:pPr eaLnBrk="1" hangingPunct="1">
              <a:lnSpc>
                <a:spcPct val="80000"/>
              </a:lnSpc>
              <a:defRPr/>
            </a:pPr>
            <a:r>
              <a:rPr lang="en-US" sz="2400" dirty="0" smtClean="0"/>
              <a:t>As rates increase, depth of injection should be increased and/or spacing between the injection points decreased.  </a:t>
            </a:r>
          </a:p>
          <a:p>
            <a:pPr eaLnBrk="1" hangingPunct="1">
              <a:lnSpc>
                <a:spcPct val="80000"/>
              </a:lnSpc>
              <a:defRPr/>
            </a:pPr>
            <a:r>
              <a:rPr lang="en-US" sz="2400" dirty="0" smtClean="0"/>
              <a:t>In all application situations it is important to obtain a good “seal” as soil flows together behind the shank or injection knife moving through the soil.  Packing wheels are sometimes used to improve the seal and minimize losses.</a:t>
            </a:r>
          </a:p>
          <a:p>
            <a:pPr eaLnBrk="1" hangingPunct="1">
              <a:lnSpc>
                <a:spcPct val="80000"/>
              </a:lnSpc>
              <a:defRPr/>
            </a:pPr>
            <a:endParaRPr lang="en-US" sz="2400" dirty="0" smtClean="0"/>
          </a:p>
        </p:txBody>
      </p:sp>
      <p:sp>
        <p:nvSpPr>
          <p:cNvPr id="70660" name="Text Box 4">
            <a:hlinkClick r:id="rId3"/>
          </p:cNvPr>
          <p:cNvSpPr txBox="1">
            <a:spLocks noChangeArrowheads="1"/>
          </p:cNvSpPr>
          <p:nvPr/>
        </p:nvSpPr>
        <p:spPr bwMode="auto">
          <a:xfrm>
            <a:off x="914400" y="6248400"/>
            <a:ext cx="4343400" cy="396875"/>
          </a:xfrm>
          <a:prstGeom prst="rect">
            <a:avLst/>
          </a:prstGeom>
          <a:noFill/>
          <a:ln w="9525">
            <a:noFill/>
            <a:miter lim="800000"/>
            <a:headEnd/>
            <a:tailEnd/>
          </a:ln>
        </p:spPr>
        <p:txBody>
          <a:bodyPr>
            <a:spAutoFit/>
          </a:bodyPr>
          <a:lstStyle/>
          <a:p>
            <a:pPr>
              <a:spcBef>
                <a:spcPct val="50000"/>
              </a:spcBef>
            </a:pPr>
            <a:r>
              <a:rPr lang="en-US">
                <a:solidFill>
                  <a:srgbClr val="FFFF00"/>
                </a:solidFill>
              </a:rPr>
              <a:t>Blue Jet</a:t>
            </a:r>
          </a:p>
        </p:txBody>
      </p:sp>
    </p:spTree>
    <p:extLst>
      <p:ext uri="{BB962C8B-B14F-4D97-AF65-F5344CB8AC3E}">
        <p14:creationId xmlns:p14="http://schemas.microsoft.com/office/powerpoint/2010/main" val="32713340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228600" y="152400"/>
            <a:ext cx="8229600" cy="731838"/>
          </a:xfrm>
        </p:spPr>
        <p:txBody>
          <a:bodyPr/>
          <a:lstStyle/>
          <a:p>
            <a:pPr eaLnBrk="1" hangingPunct="1">
              <a:defRPr/>
            </a:pPr>
            <a:r>
              <a:rPr lang="en-US" sz="4000" smtClean="0"/>
              <a:t>NH</a:t>
            </a:r>
            <a:r>
              <a:rPr lang="en-US" sz="4000" baseline="-25000" smtClean="0"/>
              <a:t>3</a:t>
            </a:r>
          </a:p>
        </p:txBody>
      </p:sp>
      <p:sp>
        <p:nvSpPr>
          <p:cNvPr id="272387" name="Rectangle 3"/>
          <p:cNvSpPr>
            <a:spLocks noGrp="1" noChangeArrowheads="1"/>
          </p:cNvSpPr>
          <p:nvPr>
            <p:ph type="body" idx="1"/>
          </p:nvPr>
        </p:nvSpPr>
        <p:spPr>
          <a:xfrm>
            <a:off x="228600" y="914400"/>
            <a:ext cx="8686800" cy="4530725"/>
          </a:xfrm>
        </p:spPr>
        <p:txBody>
          <a:bodyPr/>
          <a:lstStyle/>
          <a:p>
            <a:pPr eaLnBrk="1" hangingPunct="1">
              <a:lnSpc>
                <a:spcPct val="80000"/>
              </a:lnSpc>
              <a:defRPr/>
            </a:pPr>
            <a:r>
              <a:rPr lang="en-US" sz="1800" smtClean="0"/>
              <a:t>Least expensive source of N.  </a:t>
            </a:r>
          </a:p>
          <a:p>
            <a:pPr eaLnBrk="1" hangingPunct="1">
              <a:lnSpc>
                <a:spcPct val="80000"/>
              </a:lnSpc>
              <a:defRPr/>
            </a:pPr>
            <a:r>
              <a:rPr lang="en-US" sz="1800" smtClean="0"/>
              <a:t>Cost of natural gas strongly influences the price of anhydrous ammonia</a:t>
            </a:r>
          </a:p>
          <a:p>
            <a:pPr eaLnBrk="1" hangingPunct="1">
              <a:lnSpc>
                <a:spcPct val="80000"/>
              </a:lnSpc>
              <a:defRPr/>
            </a:pPr>
            <a:r>
              <a:rPr lang="en-US" sz="1800" smtClean="0"/>
              <a:t>N source for manufacturing other N fertilizers </a:t>
            </a:r>
          </a:p>
          <a:p>
            <a:pPr eaLnBrk="1" hangingPunct="1">
              <a:lnSpc>
                <a:spcPct val="80000"/>
              </a:lnSpc>
              <a:defRPr/>
            </a:pPr>
            <a:r>
              <a:rPr lang="en-US" sz="1800" smtClean="0"/>
              <a:t>Widest use in corn and wheat production</a:t>
            </a:r>
          </a:p>
          <a:p>
            <a:pPr eaLnBrk="1" hangingPunct="1">
              <a:lnSpc>
                <a:spcPct val="80000"/>
              </a:lnSpc>
              <a:defRPr/>
            </a:pPr>
            <a:r>
              <a:rPr lang="en-US" sz="1800" smtClean="0"/>
              <a:t>Not recommended for use in deep, sandy soils because of the risk of leaching associated with the deeper injection requirement and lower CEC of these soils.  </a:t>
            </a:r>
          </a:p>
          <a:p>
            <a:pPr eaLnBrk="1" hangingPunct="1">
              <a:lnSpc>
                <a:spcPct val="80000"/>
              </a:lnSpc>
              <a:defRPr/>
            </a:pPr>
            <a:r>
              <a:rPr lang="en-US" sz="1800" smtClean="0"/>
              <a:t>Sometimes used with a nitrification inhibitor, such as N-Serve (also called </a:t>
            </a:r>
            <a:r>
              <a:rPr lang="en-US" sz="1800" i="1" smtClean="0"/>
              <a:t>nitrapyrin</a:t>
            </a:r>
            <a:r>
              <a:rPr lang="en-US" sz="1800" smtClean="0"/>
              <a:t>) or fall applied when soil temperatures are cold enough to minimize nitrification and leaching loss and risk of groundwater contamination.  </a:t>
            </a:r>
          </a:p>
          <a:p>
            <a:pPr eaLnBrk="1" hangingPunct="1">
              <a:lnSpc>
                <a:spcPct val="80000"/>
              </a:lnSpc>
              <a:defRPr/>
            </a:pPr>
            <a:r>
              <a:rPr lang="en-US" sz="1800" smtClean="0"/>
              <a:t>Good source of N for no-till systems since immobilization is minimized by band injections.  Does not cause hard pans, acid soils, or reduced populations of microorganisms and earthworms, as is sometimes suggested.</a:t>
            </a:r>
          </a:p>
        </p:txBody>
      </p:sp>
      <p:pic>
        <p:nvPicPr>
          <p:cNvPr id="72708" name="Picture 4"/>
          <p:cNvPicPr>
            <a:picLocks noChangeAspect="1" noChangeArrowheads="1"/>
          </p:cNvPicPr>
          <p:nvPr/>
        </p:nvPicPr>
        <p:blipFill>
          <a:blip r:embed="rId3" cstate="print"/>
          <a:srcRect/>
          <a:stretch>
            <a:fillRect/>
          </a:stretch>
        </p:blipFill>
        <p:spPr bwMode="auto">
          <a:xfrm>
            <a:off x="4572000" y="4606925"/>
            <a:ext cx="3733800" cy="2203450"/>
          </a:xfrm>
          <a:prstGeom prst="rect">
            <a:avLst/>
          </a:prstGeom>
          <a:noFill/>
          <a:ln w="9525">
            <a:noFill/>
            <a:miter lim="800000"/>
            <a:headEnd/>
            <a:tailEnd/>
          </a:ln>
        </p:spPr>
      </p:pic>
    </p:spTree>
    <p:extLst>
      <p:ext uri="{BB962C8B-B14F-4D97-AF65-F5344CB8AC3E}">
        <p14:creationId xmlns:p14="http://schemas.microsoft.com/office/powerpoint/2010/main" val="1053969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Organic Matter and OM Processes</a:t>
            </a:r>
            <a:endParaRPr lang="en-US" dirty="0"/>
          </a:p>
        </p:txBody>
      </p:sp>
      <p:sp>
        <p:nvSpPr>
          <p:cNvPr id="3" name="Content Placeholder 2"/>
          <p:cNvSpPr>
            <a:spLocks noGrp="1"/>
          </p:cNvSpPr>
          <p:nvPr>
            <p:ph idx="1"/>
          </p:nvPr>
        </p:nvSpPr>
        <p:spPr/>
        <p:txBody>
          <a:bodyPr>
            <a:normAutofit/>
          </a:bodyPr>
          <a:lstStyle/>
          <a:p>
            <a:r>
              <a:rPr lang="en-US" sz="2800" dirty="0"/>
              <a:t>Central point of the Nitrogen Cycle</a:t>
            </a:r>
          </a:p>
          <a:p>
            <a:r>
              <a:rPr lang="en-US" sz="2800" dirty="0"/>
              <a:t>In an acre furrow slice 1000 </a:t>
            </a:r>
            <a:r>
              <a:rPr lang="en-US" sz="2800" dirty="0" err="1"/>
              <a:t>lbs</a:t>
            </a:r>
            <a:r>
              <a:rPr lang="en-US" sz="2800" dirty="0"/>
              <a:t> N per 1% OM</a:t>
            </a:r>
          </a:p>
          <a:p>
            <a:r>
              <a:rPr lang="en-US" sz="2800" dirty="0"/>
              <a:t>A continuous flow of N into and out of OM.</a:t>
            </a:r>
          </a:p>
          <a:p>
            <a:r>
              <a:rPr lang="en-US" sz="2800" dirty="0" smtClean="0"/>
              <a:t>Immobilization</a:t>
            </a:r>
          </a:p>
          <a:p>
            <a:pPr lvl="1"/>
            <a:r>
              <a:rPr lang="en-US" sz="2800" dirty="0" smtClean="0"/>
              <a:t>NO</a:t>
            </a:r>
            <a:r>
              <a:rPr lang="en-US" sz="2800" baseline="-25000" dirty="0" smtClean="0"/>
              <a:t>3</a:t>
            </a:r>
            <a:r>
              <a:rPr lang="en-US" sz="2800" dirty="0" smtClean="0"/>
              <a:t> and NH</a:t>
            </a:r>
            <a:r>
              <a:rPr lang="en-US" sz="2800" baseline="-25000" dirty="0" smtClean="0"/>
              <a:t>4</a:t>
            </a:r>
            <a:r>
              <a:rPr lang="en-US" sz="2800" dirty="0" smtClean="0"/>
              <a:t> tied up into OM</a:t>
            </a:r>
          </a:p>
          <a:p>
            <a:r>
              <a:rPr lang="en-US" sz="2800" dirty="0" smtClean="0"/>
              <a:t>Mineralization</a:t>
            </a:r>
          </a:p>
          <a:p>
            <a:pPr lvl="1"/>
            <a:r>
              <a:rPr lang="en-US" sz="2800" dirty="0" smtClean="0"/>
              <a:t>OM decomposed into NO</a:t>
            </a:r>
            <a:r>
              <a:rPr lang="en-US" sz="2800" baseline="-25000" dirty="0" smtClean="0"/>
              <a:t>3</a:t>
            </a:r>
            <a:r>
              <a:rPr lang="en-US" sz="2800" dirty="0" smtClean="0"/>
              <a:t> and NH</a:t>
            </a:r>
            <a:r>
              <a:rPr lang="en-US" sz="2800" baseline="-25000" dirty="0" smtClean="0"/>
              <a:t>4</a:t>
            </a:r>
            <a:endParaRPr lang="en-US" sz="2800" dirty="0" smtClean="0"/>
          </a:p>
        </p:txBody>
      </p:sp>
    </p:spTree>
    <p:extLst>
      <p:ext uri="{BB962C8B-B14F-4D97-AF65-F5344CB8AC3E}">
        <p14:creationId xmlns:p14="http://schemas.microsoft.com/office/powerpoint/2010/main" val="28448441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pPr eaLnBrk="1" hangingPunct="1">
              <a:defRPr/>
            </a:pPr>
            <a:r>
              <a:rPr lang="en-US" smtClean="0"/>
              <a:t>NH3</a:t>
            </a:r>
          </a:p>
        </p:txBody>
      </p:sp>
      <p:sp>
        <p:nvSpPr>
          <p:cNvPr id="271363" name="Rectangle 3"/>
          <p:cNvSpPr>
            <a:spLocks noGrp="1" noChangeArrowheads="1"/>
          </p:cNvSpPr>
          <p:nvPr>
            <p:ph type="body" idx="1"/>
          </p:nvPr>
        </p:nvSpPr>
        <p:spPr/>
        <p:txBody>
          <a:bodyPr/>
          <a:lstStyle/>
          <a:p>
            <a:pPr eaLnBrk="1" hangingPunct="1">
              <a:defRPr/>
            </a:pPr>
            <a:r>
              <a:rPr lang="en-US" smtClean="0">
                <a:hlinkClick r:id="rId3"/>
              </a:rPr>
              <a:t>Anhydrous </a:t>
            </a:r>
            <a:endParaRPr lang="en-US" smtClean="0"/>
          </a:p>
        </p:txBody>
      </p:sp>
      <p:pic>
        <p:nvPicPr>
          <p:cNvPr id="71684" name="Picture 4"/>
          <p:cNvPicPr>
            <a:picLocks noChangeAspect="1" noChangeArrowheads="1"/>
          </p:cNvPicPr>
          <p:nvPr/>
        </p:nvPicPr>
        <p:blipFill>
          <a:blip r:embed="rId4" cstate="print"/>
          <a:srcRect/>
          <a:stretch>
            <a:fillRect/>
          </a:stretch>
        </p:blipFill>
        <p:spPr bwMode="auto">
          <a:xfrm>
            <a:off x="1371600" y="2362200"/>
            <a:ext cx="5715000" cy="3732213"/>
          </a:xfrm>
          <a:prstGeom prst="rect">
            <a:avLst/>
          </a:prstGeom>
          <a:solidFill>
            <a:srgbClr val="FFCC66"/>
          </a:solidFill>
          <a:ln w="9525">
            <a:noFill/>
            <a:miter lim="800000"/>
            <a:headEnd/>
            <a:tailEnd/>
          </a:ln>
        </p:spPr>
      </p:pic>
    </p:spTree>
    <p:extLst>
      <p:ext uri="{BB962C8B-B14F-4D97-AF65-F5344CB8AC3E}">
        <p14:creationId xmlns:p14="http://schemas.microsoft.com/office/powerpoint/2010/main" val="30378306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57200" y="304800"/>
            <a:ext cx="8229600" cy="731838"/>
          </a:xfrm>
        </p:spPr>
        <p:txBody>
          <a:bodyPr/>
          <a:lstStyle/>
          <a:p>
            <a:pPr eaLnBrk="1" hangingPunct="1">
              <a:defRPr/>
            </a:pPr>
            <a:r>
              <a:rPr lang="en-US" sz="4000" u="sng" smtClean="0"/>
              <a:t>Urea (46-0-0)</a:t>
            </a:r>
            <a:r>
              <a:rPr lang="en-US" sz="4000" smtClean="0"/>
              <a:t>  </a:t>
            </a:r>
          </a:p>
        </p:txBody>
      </p:sp>
      <p:sp>
        <p:nvSpPr>
          <p:cNvPr id="274435" name="Rectangle 3"/>
          <p:cNvSpPr>
            <a:spLocks noGrp="1" noChangeArrowheads="1"/>
          </p:cNvSpPr>
          <p:nvPr>
            <p:ph type="body" idx="1"/>
          </p:nvPr>
        </p:nvSpPr>
        <p:spPr>
          <a:xfrm>
            <a:off x="457200" y="1219200"/>
            <a:ext cx="7924800" cy="4530725"/>
          </a:xfrm>
        </p:spPr>
        <p:txBody>
          <a:bodyPr/>
          <a:lstStyle/>
          <a:p>
            <a:pPr eaLnBrk="1" hangingPunct="1">
              <a:lnSpc>
                <a:spcPct val="80000"/>
              </a:lnSpc>
              <a:defRPr/>
            </a:pPr>
            <a:r>
              <a:rPr lang="en-US" sz="2400" dirty="0" smtClean="0"/>
              <a:t>Most popular (based on sales) solid N fertilizer.</a:t>
            </a:r>
          </a:p>
          <a:p>
            <a:pPr eaLnBrk="1" hangingPunct="1">
              <a:lnSpc>
                <a:spcPct val="80000"/>
              </a:lnSpc>
              <a:defRPr/>
            </a:pPr>
            <a:r>
              <a:rPr lang="en-US" sz="2400" dirty="0" smtClean="0"/>
              <a:t>Produced as either a crystal or </a:t>
            </a:r>
            <a:r>
              <a:rPr lang="en-US" sz="2400" dirty="0" err="1" smtClean="0"/>
              <a:t>prill</a:t>
            </a:r>
            <a:r>
              <a:rPr lang="en-US" sz="2400" dirty="0" smtClean="0"/>
              <a:t> (small bead-like shape).  </a:t>
            </a:r>
          </a:p>
          <a:p>
            <a:pPr eaLnBrk="1" hangingPunct="1">
              <a:lnSpc>
                <a:spcPct val="80000"/>
              </a:lnSpc>
              <a:defRPr/>
            </a:pPr>
            <a:r>
              <a:rPr lang="en-US" sz="2400" dirty="0" smtClean="0"/>
              <a:t>Very soluble in water, highest analysis solid material sold commercially.  </a:t>
            </a:r>
          </a:p>
          <a:p>
            <a:pPr eaLnBrk="1" hangingPunct="1">
              <a:lnSpc>
                <a:spcPct val="80000"/>
              </a:lnSpc>
              <a:defRPr/>
            </a:pPr>
            <a:r>
              <a:rPr lang="en-US" sz="2400" dirty="0" smtClean="0"/>
              <a:t>Not hazardous and has low corrosive properties</a:t>
            </a:r>
          </a:p>
          <a:p>
            <a:pPr eaLnBrk="1" hangingPunct="1">
              <a:lnSpc>
                <a:spcPct val="80000"/>
              </a:lnSpc>
              <a:defRPr/>
            </a:pPr>
            <a:r>
              <a:rPr lang="en-US" sz="2400" dirty="0" smtClean="0"/>
              <a:t>Hygroscopic (attracts water) and requires storage free of humid air.  </a:t>
            </a:r>
          </a:p>
          <a:p>
            <a:pPr eaLnBrk="1" hangingPunct="1">
              <a:lnSpc>
                <a:spcPct val="80000"/>
              </a:lnSpc>
              <a:defRPr/>
            </a:pPr>
            <a:r>
              <a:rPr lang="en-US" sz="2400" dirty="0" smtClean="0"/>
              <a:t>Mobile in soil because it remains an uncharged molecule after it dissolves.  </a:t>
            </a:r>
          </a:p>
          <a:p>
            <a:pPr eaLnBrk="1" hangingPunct="1">
              <a:lnSpc>
                <a:spcPct val="80000"/>
              </a:lnSpc>
              <a:defRPr/>
            </a:pPr>
            <a:r>
              <a:rPr lang="en-US" sz="2400" dirty="0" smtClean="0"/>
              <a:t>After it dissolves it hydrolyzes to ammonium, bicarbonate and hydroxide in the presence of the enzyme urease</a:t>
            </a:r>
          </a:p>
        </p:txBody>
      </p:sp>
    </p:spTree>
    <p:extLst>
      <p:ext uri="{BB962C8B-B14F-4D97-AF65-F5344CB8AC3E}">
        <p14:creationId xmlns:p14="http://schemas.microsoft.com/office/powerpoint/2010/main" val="524254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457200" y="228600"/>
            <a:ext cx="8229600" cy="731838"/>
          </a:xfrm>
        </p:spPr>
        <p:txBody>
          <a:bodyPr/>
          <a:lstStyle/>
          <a:p>
            <a:pPr eaLnBrk="1" hangingPunct="1">
              <a:defRPr/>
            </a:pPr>
            <a:r>
              <a:rPr lang="en-US" sz="4000" smtClean="0"/>
              <a:t>Urea</a:t>
            </a:r>
          </a:p>
        </p:txBody>
      </p:sp>
      <p:sp>
        <p:nvSpPr>
          <p:cNvPr id="275459" name="Rectangle 3"/>
          <p:cNvSpPr>
            <a:spLocks noGrp="1" noChangeArrowheads="1"/>
          </p:cNvSpPr>
          <p:nvPr>
            <p:ph type="body" idx="1"/>
          </p:nvPr>
        </p:nvSpPr>
        <p:spPr>
          <a:xfrm>
            <a:off x="457200" y="990600"/>
            <a:ext cx="7924800" cy="4530725"/>
          </a:xfrm>
        </p:spPr>
        <p:txBody>
          <a:bodyPr/>
          <a:lstStyle/>
          <a:p>
            <a:pPr eaLnBrk="1" hangingPunct="1">
              <a:lnSpc>
                <a:spcPct val="90000"/>
              </a:lnSpc>
              <a:defRPr/>
            </a:pPr>
            <a:r>
              <a:rPr lang="en-US" sz="2800" dirty="0" smtClean="0"/>
              <a:t>Urease is present in all soil and plant material</a:t>
            </a:r>
          </a:p>
          <a:p>
            <a:pPr eaLnBrk="1" hangingPunct="1">
              <a:lnSpc>
                <a:spcPct val="90000"/>
              </a:lnSpc>
              <a:defRPr/>
            </a:pPr>
            <a:r>
              <a:rPr lang="en-US" sz="2800" dirty="0" smtClean="0"/>
              <a:t>Hydrolysis of urea will occur on the surface of moist soil, plant residue, or living plant material if the moist environment is maintained for about 24 hours.  </a:t>
            </a:r>
          </a:p>
          <a:p>
            <a:pPr eaLnBrk="1" hangingPunct="1">
              <a:lnSpc>
                <a:spcPct val="90000"/>
              </a:lnSpc>
              <a:defRPr/>
            </a:pPr>
            <a:r>
              <a:rPr lang="en-US" sz="2800" dirty="0" smtClean="0"/>
              <a:t>If, after hydrolysis has taken place, the environment dries, N may be lost (volatilized)</a:t>
            </a:r>
          </a:p>
        </p:txBody>
      </p:sp>
      <p:pic>
        <p:nvPicPr>
          <p:cNvPr id="75780" name="Picture 4"/>
          <p:cNvPicPr>
            <a:picLocks noChangeAspect="1" noChangeArrowheads="1"/>
          </p:cNvPicPr>
          <p:nvPr/>
        </p:nvPicPr>
        <p:blipFill>
          <a:blip r:embed="rId3" cstate="print"/>
          <a:srcRect/>
          <a:stretch>
            <a:fillRect/>
          </a:stretch>
        </p:blipFill>
        <p:spPr bwMode="auto">
          <a:xfrm>
            <a:off x="152400" y="5181600"/>
            <a:ext cx="8991600" cy="320675"/>
          </a:xfrm>
          <a:prstGeom prst="rect">
            <a:avLst/>
          </a:prstGeom>
          <a:solidFill>
            <a:srgbClr val="FFCC66"/>
          </a:solidFill>
          <a:ln w="9525">
            <a:noFill/>
            <a:miter lim="800000"/>
            <a:headEnd/>
            <a:tailEnd/>
          </a:ln>
        </p:spPr>
      </p:pic>
      <p:pic>
        <p:nvPicPr>
          <p:cNvPr id="75781" name="Picture 5"/>
          <p:cNvPicPr>
            <a:picLocks noChangeAspect="1" noChangeArrowheads="1"/>
          </p:cNvPicPr>
          <p:nvPr/>
        </p:nvPicPr>
        <p:blipFill>
          <a:blip r:embed="rId4" cstate="print"/>
          <a:srcRect/>
          <a:stretch>
            <a:fillRect/>
          </a:stretch>
        </p:blipFill>
        <p:spPr bwMode="auto">
          <a:xfrm>
            <a:off x="152400" y="5715000"/>
            <a:ext cx="8991600" cy="320675"/>
          </a:xfrm>
          <a:prstGeom prst="rect">
            <a:avLst/>
          </a:prstGeom>
          <a:solidFill>
            <a:srgbClr val="FFCC66"/>
          </a:solidFill>
          <a:ln w="9525">
            <a:noFill/>
            <a:miter lim="800000"/>
            <a:headEnd/>
            <a:tailEnd/>
          </a:ln>
        </p:spPr>
      </p:pic>
    </p:spTree>
    <p:extLst>
      <p:ext uri="{BB962C8B-B14F-4D97-AF65-F5344CB8AC3E}">
        <p14:creationId xmlns:p14="http://schemas.microsoft.com/office/powerpoint/2010/main" val="34190736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457200" y="304800"/>
            <a:ext cx="8229600" cy="808038"/>
          </a:xfrm>
        </p:spPr>
        <p:txBody>
          <a:bodyPr/>
          <a:lstStyle/>
          <a:p>
            <a:pPr eaLnBrk="1" hangingPunct="1">
              <a:defRPr/>
            </a:pPr>
            <a:r>
              <a:rPr lang="en-US" smtClean="0"/>
              <a:t>Urea</a:t>
            </a:r>
          </a:p>
        </p:txBody>
      </p:sp>
      <p:sp>
        <p:nvSpPr>
          <p:cNvPr id="276483" name="Rectangle 3"/>
          <p:cNvSpPr>
            <a:spLocks noGrp="1" noChangeArrowheads="1"/>
          </p:cNvSpPr>
          <p:nvPr>
            <p:ph type="body" idx="1"/>
          </p:nvPr>
        </p:nvSpPr>
        <p:spPr/>
        <p:txBody>
          <a:bodyPr/>
          <a:lstStyle/>
          <a:p>
            <a:pPr eaLnBrk="1" hangingPunct="1">
              <a:lnSpc>
                <a:spcPct val="90000"/>
              </a:lnSpc>
              <a:defRPr/>
            </a:pPr>
            <a:r>
              <a:rPr lang="en-US" sz="2400" smtClean="0"/>
              <a:t>Environments that are already basic (high pH soil) and lack exchange sites to hold NH</a:t>
            </a:r>
            <a:r>
              <a:rPr lang="en-US" sz="2400" baseline="-25000" smtClean="0"/>
              <a:t>4</a:t>
            </a:r>
            <a:r>
              <a:rPr lang="en-US" sz="2400" baseline="30000" smtClean="0"/>
              <a:t>+</a:t>
            </a:r>
            <a:r>
              <a:rPr lang="en-US" sz="2400" smtClean="0"/>
              <a:t> (sandy, low organic matter soils) will favor loss</a:t>
            </a:r>
          </a:p>
          <a:p>
            <a:pPr eaLnBrk="1" hangingPunct="1">
              <a:lnSpc>
                <a:spcPct val="90000"/>
              </a:lnSpc>
              <a:defRPr/>
            </a:pPr>
            <a:r>
              <a:rPr lang="en-US" sz="2400" smtClean="0"/>
              <a:t>Easy to blend with other fertilizers, but should be incorporated by cultivation, irrigation or rain within a few hours of application if the surface is moist and temperatures are warm (&gt;60°F)</a:t>
            </a:r>
          </a:p>
          <a:p>
            <a:pPr eaLnBrk="1" hangingPunct="1">
              <a:lnSpc>
                <a:spcPct val="90000"/>
              </a:lnSpc>
              <a:defRPr/>
            </a:pPr>
            <a:r>
              <a:rPr lang="en-US" sz="2400" smtClean="0"/>
              <a:t>There apparently is little or no loss of ammonia when urea is surface applied during cool weather or remains dry during warm weather</a:t>
            </a:r>
          </a:p>
        </p:txBody>
      </p:sp>
    </p:spTree>
    <p:extLst>
      <p:ext uri="{BB962C8B-B14F-4D97-AF65-F5344CB8AC3E}">
        <p14:creationId xmlns:p14="http://schemas.microsoft.com/office/powerpoint/2010/main" val="30775535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UREA</a:t>
            </a:r>
            <a:endParaRPr lang="en-US" dirty="0"/>
          </a:p>
        </p:txBody>
      </p:sp>
      <p:sp>
        <p:nvSpPr>
          <p:cNvPr id="4" name="Oval 3"/>
          <p:cNvSpPr/>
          <p:nvPr/>
        </p:nvSpPr>
        <p:spPr>
          <a:xfrm>
            <a:off x="228600" y="2819400"/>
            <a:ext cx="1828800" cy="1676400"/>
          </a:xfrm>
          <a:prstGeom prst="ellipse">
            <a:avLst/>
          </a:prstGeom>
          <a:blipFill>
            <a:blip r:embed="rId3" cstate="print"/>
            <a:tile tx="0" ty="0" sx="100000" sy="100000" flip="none" algn="tl"/>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(NH</a:t>
            </a:r>
            <a:r>
              <a:rPr lang="en-US" b="1" baseline="-25000" dirty="0" smtClean="0">
                <a:solidFill>
                  <a:schemeClr val="tx1"/>
                </a:solidFill>
              </a:rPr>
              <a:t>2</a:t>
            </a:r>
            <a:r>
              <a:rPr lang="en-US" b="1" dirty="0" smtClean="0">
                <a:solidFill>
                  <a:schemeClr val="tx1"/>
                </a:solidFill>
              </a:rPr>
              <a:t>)</a:t>
            </a:r>
            <a:r>
              <a:rPr lang="en-US" b="1" baseline="-25000" dirty="0" smtClean="0">
                <a:solidFill>
                  <a:schemeClr val="tx1"/>
                </a:solidFill>
              </a:rPr>
              <a:t>2</a:t>
            </a:r>
            <a:r>
              <a:rPr lang="en-US" b="1" dirty="0" smtClean="0">
                <a:solidFill>
                  <a:schemeClr val="tx1"/>
                </a:solidFill>
              </a:rPr>
              <a:t> CO</a:t>
            </a:r>
            <a:r>
              <a:rPr lang="en-US" b="1" baseline="-25000" dirty="0" smtClean="0">
                <a:solidFill>
                  <a:schemeClr val="tx1"/>
                </a:solidFill>
              </a:rPr>
              <a:t>2</a:t>
            </a:r>
            <a:endParaRPr lang="en-US" b="1" baseline="-25000" dirty="0">
              <a:solidFill>
                <a:schemeClr val="tx1"/>
              </a:solidFill>
            </a:endParaRPr>
          </a:p>
        </p:txBody>
      </p:sp>
      <p:sp>
        <p:nvSpPr>
          <p:cNvPr id="5" name="Cloud 4"/>
          <p:cNvSpPr/>
          <p:nvPr/>
        </p:nvSpPr>
        <p:spPr>
          <a:xfrm>
            <a:off x="1447800" y="1524000"/>
            <a:ext cx="2667000" cy="1676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H</a:t>
            </a:r>
            <a:r>
              <a:rPr lang="en-US" b="1" baseline="-25000" dirty="0" smtClean="0">
                <a:solidFill>
                  <a:schemeClr val="tx1"/>
                </a:solidFill>
              </a:rPr>
              <a:t>2</a:t>
            </a:r>
            <a:r>
              <a:rPr lang="en-US" b="1" dirty="0" smtClean="0">
                <a:solidFill>
                  <a:schemeClr val="tx1"/>
                </a:solidFill>
              </a:rPr>
              <a:t>O:</a:t>
            </a:r>
            <a:br>
              <a:rPr lang="en-US" b="1" dirty="0" smtClean="0">
                <a:solidFill>
                  <a:schemeClr val="tx1"/>
                </a:solidFill>
              </a:rPr>
            </a:br>
            <a:r>
              <a:rPr lang="en-US" b="1" dirty="0" smtClean="0">
                <a:solidFill>
                  <a:schemeClr val="tx1"/>
                </a:solidFill>
              </a:rPr>
              <a:t> Rain, Mist, Dew, Humidity, Soil Moisture</a:t>
            </a:r>
            <a:endParaRPr lang="en-US" b="1" dirty="0">
              <a:solidFill>
                <a:schemeClr val="tx1"/>
              </a:solidFill>
            </a:endParaRPr>
          </a:p>
        </p:txBody>
      </p:sp>
      <p:sp>
        <p:nvSpPr>
          <p:cNvPr id="7" name="Flowchart: Terminator 6"/>
          <p:cNvSpPr/>
          <p:nvPr/>
        </p:nvSpPr>
        <p:spPr>
          <a:xfrm rot="19242614">
            <a:off x="2395398" y="3539542"/>
            <a:ext cx="1447800" cy="381000"/>
          </a:xfrm>
          <a:prstGeom prst="flowChartTerminator">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Urease</a:t>
            </a:r>
            <a:endParaRPr lang="en-US" b="1" dirty="0">
              <a:solidFill>
                <a:schemeClr val="tx1"/>
              </a:solidFill>
            </a:endParaRPr>
          </a:p>
        </p:txBody>
      </p:sp>
      <p:sp>
        <p:nvSpPr>
          <p:cNvPr id="8" name="Right Arrow 7"/>
          <p:cNvSpPr/>
          <p:nvPr/>
        </p:nvSpPr>
        <p:spPr>
          <a:xfrm>
            <a:off x="3657600" y="3733800"/>
            <a:ext cx="533400" cy="2286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p:cNvSpPr/>
          <p:nvPr/>
        </p:nvSpPr>
        <p:spPr>
          <a:xfrm>
            <a:off x="4343400" y="3048000"/>
            <a:ext cx="1143000" cy="1219200"/>
          </a:xfrm>
          <a:prstGeom prst="cloud">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NH</a:t>
            </a:r>
            <a:r>
              <a:rPr lang="en-US" b="1" baseline="-25000" dirty="0" smtClean="0">
                <a:solidFill>
                  <a:schemeClr val="tx1"/>
                </a:solidFill>
              </a:rPr>
              <a:t>3</a:t>
            </a:r>
            <a:r>
              <a:rPr lang="en-US" b="1" dirty="0" smtClean="0">
                <a:solidFill>
                  <a:schemeClr val="tx1"/>
                </a:solidFill>
              </a:rPr>
              <a:t/>
            </a:r>
            <a:br>
              <a:rPr lang="en-US" b="1" dirty="0" smtClean="0">
                <a:solidFill>
                  <a:schemeClr val="tx1"/>
                </a:solidFill>
              </a:rPr>
            </a:br>
            <a:r>
              <a:rPr lang="en-US" b="1" dirty="0" smtClean="0">
                <a:solidFill>
                  <a:schemeClr val="tx1"/>
                </a:solidFill>
              </a:rPr>
              <a:t>(gas)</a:t>
            </a:r>
            <a:endParaRPr lang="en-US" b="1" dirty="0">
              <a:solidFill>
                <a:schemeClr val="tx1"/>
              </a:solidFill>
            </a:endParaRPr>
          </a:p>
        </p:txBody>
      </p:sp>
      <p:sp>
        <p:nvSpPr>
          <p:cNvPr id="11" name="Right Arrow 10"/>
          <p:cNvSpPr/>
          <p:nvPr/>
        </p:nvSpPr>
        <p:spPr>
          <a:xfrm>
            <a:off x="7391400" y="3657600"/>
            <a:ext cx="990600" cy="2286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p:cNvSpPr/>
          <p:nvPr/>
        </p:nvSpPr>
        <p:spPr>
          <a:xfrm>
            <a:off x="6172200" y="3276600"/>
            <a:ext cx="1066800" cy="914400"/>
          </a:xfrm>
          <a:prstGeom prst="cloud">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SOIL</a:t>
            </a:r>
            <a:endParaRPr lang="en-US" b="1" dirty="0"/>
          </a:p>
        </p:txBody>
      </p:sp>
      <p:sp>
        <p:nvSpPr>
          <p:cNvPr id="10" name="Cloud 9"/>
          <p:cNvSpPr/>
          <p:nvPr/>
        </p:nvSpPr>
        <p:spPr>
          <a:xfrm>
            <a:off x="5486400" y="3352800"/>
            <a:ext cx="914400" cy="8382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H</a:t>
            </a:r>
            <a:r>
              <a:rPr lang="en-US" b="1" baseline="-25000" dirty="0" smtClean="0">
                <a:solidFill>
                  <a:schemeClr val="tx1"/>
                </a:solidFill>
              </a:rPr>
              <a:t>2</a:t>
            </a:r>
            <a:r>
              <a:rPr lang="en-US" b="1" dirty="0" smtClean="0">
                <a:solidFill>
                  <a:schemeClr val="tx1"/>
                </a:solidFill>
              </a:rPr>
              <a:t>O</a:t>
            </a:r>
            <a:endParaRPr lang="en-US" b="1" dirty="0">
              <a:solidFill>
                <a:schemeClr val="tx1"/>
              </a:solidFill>
            </a:endParaRPr>
          </a:p>
        </p:txBody>
      </p:sp>
      <p:sp>
        <p:nvSpPr>
          <p:cNvPr id="13" name="Cloud 12"/>
          <p:cNvSpPr/>
          <p:nvPr/>
        </p:nvSpPr>
        <p:spPr>
          <a:xfrm>
            <a:off x="4191000" y="4724400"/>
            <a:ext cx="1371600" cy="1371600"/>
          </a:xfrm>
          <a:prstGeom prst="cloud">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SOIL</a:t>
            </a:r>
            <a:endParaRPr lang="en-US" sz="2800" b="1" dirty="0"/>
          </a:p>
        </p:txBody>
      </p:sp>
      <p:sp>
        <p:nvSpPr>
          <p:cNvPr id="14" name="Cloud 13"/>
          <p:cNvSpPr/>
          <p:nvPr/>
        </p:nvSpPr>
        <p:spPr>
          <a:xfrm>
            <a:off x="3581400" y="4800600"/>
            <a:ext cx="914400" cy="762000"/>
          </a:xfrm>
          <a:prstGeom prst="cloud">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NH</a:t>
            </a:r>
            <a:r>
              <a:rPr lang="en-US" b="1" baseline="-25000" dirty="0" smtClean="0">
                <a:solidFill>
                  <a:schemeClr val="tx1"/>
                </a:solidFill>
              </a:rPr>
              <a:t>4</a:t>
            </a:r>
            <a:endParaRPr lang="en-US" b="1" dirty="0">
              <a:solidFill>
                <a:schemeClr val="tx1"/>
              </a:solidFill>
            </a:endParaRPr>
          </a:p>
        </p:txBody>
      </p:sp>
      <p:sp>
        <p:nvSpPr>
          <p:cNvPr id="15" name="Cloud 14"/>
          <p:cNvSpPr/>
          <p:nvPr/>
        </p:nvSpPr>
        <p:spPr>
          <a:xfrm>
            <a:off x="5257800" y="4648200"/>
            <a:ext cx="914400" cy="762000"/>
          </a:xfrm>
          <a:prstGeom prst="cloud">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NH</a:t>
            </a:r>
            <a:r>
              <a:rPr lang="en-US" b="1" baseline="-25000" dirty="0" smtClean="0">
                <a:solidFill>
                  <a:schemeClr val="tx1"/>
                </a:solidFill>
              </a:rPr>
              <a:t>4</a:t>
            </a:r>
            <a:endParaRPr lang="en-US" b="1" dirty="0">
              <a:solidFill>
                <a:schemeClr val="tx1"/>
              </a:solidFill>
            </a:endParaRPr>
          </a:p>
        </p:txBody>
      </p:sp>
      <p:sp>
        <p:nvSpPr>
          <p:cNvPr id="16" name="Cloud 15"/>
          <p:cNvSpPr/>
          <p:nvPr/>
        </p:nvSpPr>
        <p:spPr>
          <a:xfrm>
            <a:off x="5029200" y="5562600"/>
            <a:ext cx="914400" cy="762000"/>
          </a:xfrm>
          <a:prstGeom prst="cloud">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NH</a:t>
            </a:r>
            <a:r>
              <a:rPr lang="en-US" b="1" baseline="-25000" dirty="0" smtClean="0">
                <a:solidFill>
                  <a:schemeClr val="tx1"/>
                </a:solidFill>
              </a:rPr>
              <a:t>4</a:t>
            </a:r>
            <a:endParaRPr lang="en-US" b="1" dirty="0">
              <a:solidFill>
                <a:schemeClr val="tx1"/>
              </a:solidFill>
            </a:endParaRPr>
          </a:p>
        </p:txBody>
      </p:sp>
      <p:sp>
        <p:nvSpPr>
          <p:cNvPr id="17" name="Cloud 16"/>
          <p:cNvSpPr/>
          <p:nvPr/>
        </p:nvSpPr>
        <p:spPr>
          <a:xfrm>
            <a:off x="3733800" y="5638800"/>
            <a:ext cx="914400" cy="762000"/>
          </a:xfrm>
          <a:prstGeom prst="cloud">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NH</a:t>
            </a:r>
            <a:r>
              <a:rPr lang="en-US" b="1" baseline="-25000" dirty="0" smtClean="0">
                <a:solidFill>
                  <a:schemeClr val="tx1"/>
                </a:solidFill>
              </a:rPr>
              <a:t>4</a:t>
            </a:r>
            <a:endParaRPr lang="en-US" b="1" dirty="0">
              <a:solidFill>
                <a:schemeClr val="tx1"/>
              </a:solidFill>
            </a:endParaRPr>
          </a:p>
        </p:txBody>
      </p:sp>
    </p:spTree>
    <p:extLst>
      <p:ext uri="{BB962C8B-B14F-4D97-AF65-F5344CB8AC3E}">
        <p14:creationId xmlns:p14="http://schemas.microsoft.com/office/powerpoint/2010/main" val="169550420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457200" y="228600"/>
            <a:ext cx="8229600" cy="884238"/>
          </a:xfrm>
        </p:spPr>
        <p:txBody>
          <a:bodyPr/>
          <a:lstStyle/>
          <a:p>
            <a:pPr eaLnBrk="1" hangingPunct="1">
              <a:defRPr/>
            </a:pPr>
            <a:r>
              <a:rPr lang="en-US" u="sng" smtClean="0"/>
              <a:t>Ammonium Nitrate (33-0-0)</a:t>
            </a:r>
            <a:endParaRPr lang="en-US" smtClean="0"/>
          </a:p>
        </p:txBody>
      </p:sp>
      <p:sp>
        <p:nvSpPr>
          <p:cNvPr id="277507" name="Rectangle 3"/>
          <p:cNvSpPr>
            <a:spLocks noGrp="1" noChangeArrowheads="1"/>
          </p:cNvSpPr>
          <p:nvPr>
            <p:ph type="body" idx="1"/>
          </p:nvPr>
        </p:nvSpPr>
        <p:spPr/>
        <p:txBody>
          <a:bodyPr/>
          <a:lstStyle/>
          <a:p>
            <a:pPr eaLnBrk="1" hangingPunct="1">
              <a:lnSpc>
                <a:spcPct val="80000"/>
              </a:lnSpc>
              <a:defRPr/>
            </a:pPr>
            <a:r>
              <a:rPr lang="en-US" sz="1600" smtClean="0"/>
              <a:t>Use of ammonium nitrate fertilizers decreased with increasing use of urea in the 1980’s.   </a:t>
            </a:r>
          </a:p>
          <a:p>
            <a:pPr eaLnBrk="1" hangingPunct="1">
              <a:lnSpc>
                <a:spcPct val="80000"/>
              </a:lnSpc>
              <a:defRPr/>
            </a:pPr>
            <a:r>
              <a:rPr lang="en-US" sz="1600" smtClean="0"/>
              <a:t>Preferred for use on sod crops, like bermudagrass hayfields</a:t>
            </a:r>
          </a:p>
          <a:p>
            <a:pPr eaLnBrk="1" hangingPunct="1">
              <a:lnSpc>
                <a:spcPct val="80000"/>
              </a:lnSpc>
              <a:defRPr/>
            </a:pPr>
            <a:r>
              <a:rPr lang="en-US" sz="1600" smtClean="0"/>
              <a:t>Since the bombing of the Federal Building in Oklahoma City April 19, 1995, fertilizer dealers are even more reluctant to include it in their inventory of materials.  Because ammonium nitrate has been popular for homeowners, some retailers continue to carry a 34-0-0 material that is a blend of urea and ammonium sulfate or other materials.  </a:t>
            </a:r>
          </a:p>
          <a:p>
            <a:pPr eaLnBrk="1" hangingPunct="1">
              <a:lnSpc>
                <a:spcPct val="80000"/>
              </a:lnSpc>
              <a:defRPr/>
            </a:pPr>
            <a:r>
              <a:rPr lang="en-US" sz="1600" smtClean="0"/>
              <a:t>Thus, they are able to sell a fertilizer of the same analysis, but which has no explosive properties.  Although ammonium nitrate is widely used as an explosive in mining and road building, the fertilizer grade (higher density) is not considered a high risk, hazardous material and accidental explosions of the fertilizer grade are extremely rare.</a:t>
            </a:r>
          </a:p>
          <a:p>
            <a:pPr eaLnBrk="1" hangingPunct="1">
              <a:lnSpc>
                <a:spcPct val="80000"/>
              </a:lnSpc>
              <a:defRPr/>
            </a:pPr>
            <a:r>
              <a:rPr lang="en-US" sz="1600" smtClean="0"/>
              <a:t>Ammonium nitrate is hygroscopic, like urea, and will form a crust or cake when allowed to take on moisture from the atmosphere.  </a:t>
            </a:r>
          </a:p>
          <a:p>
            <a:pPr eaLnBrk="1" hangingPunct="1">
              <a:lnSpc>
                <a:spcPct val="80000"/>
              </a:lnSpc>
              <a:defRPr/>
            </a:pPr>
            <a:r>
              <a:rPr lang="en-US" sz="1600" smtClean="0"/>
              <a:t>Unlike urea, loss of N as NH</a:t>
            </a:r>
            <a:r>
              <a:rPr lang="en-US" sz="1600" baseline="-25000" smtClean="0"/>
              <a:t>3</a:t>
            </a:r>
            <a:r>
              <a:rPr lang="en-US" sz="1600" smtClean="0"/>
              <a:t> volatilization is not a problem with ammonium nitrate.  This fertilizer is corrosive to metal and it is important to clean handling equipment after use.  </a:t>
            </a:r>
          </a:p>
          <a:p>
            <a:pPr eaLnBrk="1" hangingPunct="1">
              <a:lnSpc>
                <a:spcPct val="80000"/>
              </a:lnSpc>
              <a:defRPr/>
            </a:pPr>
            <a:r>
              <a:rPr lang="en-US" sz="1600" smtClean="0"/>
              <a:t>A major advantage of ammonium nitrate fertilizer is that it provides one-half of the N in a soil-mobile form.  This is often justification for use in short-season, cool weather, vegetable crops and greens like spinach.  </a:t>
            </a:r>
          </a:p>
        </p:txBody>
      </p:sp>
    </p:spTree>
    <p:extLst>
      <p:ext uri="{BB962C8B-B14F-4D97-AF65-F5344CB8AC3E}">
        <p14:creationId xmlns:p14="http://schemas.microsoft.com/office/powerpoint/2010/main" val="28143168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457200" y="304800"/>
            <a:ext cx="8229600" cy="808038"/>
          </a:xfrm>
        </p:spPr>
        <p:txBody>
          <a:bodyPr/>
          <a:lstStyle/>
          <a:p>
            <a:pPr eaLnBrk="1" hangingPunct="1">
              <a:defRPr/>
            </a:pPr>
            <a:r>
              <a:rPr lang="en-US" smtClean="0"/>
              <a:t> N Fertilizers</a:t>
            </a:r>
          </a:p>
        </p:txBody>
      </p:sp>
      <p:sp>
        <p:nvSpPr>
          <p:cNvPr id="278531" name="Rectangle 3"/>
          <p:cNvSpPr>
            <a:spLocks noGrp="1" noChangeArrowheads="1"/>
          </p:cNvSpPr>
          <p:nvPr>
            <p:ph type="body" idx="1"/>
          </p:nvPr>
        </p:nvSpPr>
        <p:spPr>
          <a:xfrm>
            <a:off x="304800" y="1066800"/>
            <a:ext cx="8077200" cy="4530725"/>
          </a:xfrm>
        </p:spPr>
        <p:txBody>
          <a:bodyPr>
            <a:noAutofit/>
          </a:bodyPr>
          <a:lstStyle/>
          <a:p>
            <a:pPr eaLnBrk="1" hangingPunct="1">
              <a:lnSpc>
                <a:spcPct val="80000"/>
              </a:lnSpc>
              <a:defRPr/>
            </a:pPr>
            <a:r>
              <a:rPr lang="en-US" sz="1700" u="sng" dirty="0" smtClean="0"/>
              <a:t>UAN (urea-ammonium nitrate) solutions</a:t>
            </a:r>
            <a:r>
              <a:rPr lang="en-US" sz="1700" dirty="0" smtClean="0"/>
              <a:t>   </a:t>
            </a:r>
          </a:p>
          <a:p>
            <a:pPr eaLnBrk="1" hangingPunct="1">
              <a:lnSpc>
                <a:spcPct val="80000"/>
              </a:lnSpc>
              <a:defRPr/>
            </a:pPr>
            <a:r>
              <a:rPr lang="en-US" sz="1700" dirty="0" smtClean="0"/>
              <a:t>Urea and ammonium nitrate are combined with water in a 1:1:1 ratio by weight =28 %N solution.   </a:t>
            </a:r>
          </a:p>
          <a:p>
            <a:pPr eaLnBrk="1" hangingPunct="1">
              <a:lnSpc>
                <a:spcPct val="80000"/>
              </a:lnSpc>
              <a:defRPr/>
            </a:pPr>
            <a:r>
              <a:rPr lang="en-US" sz="1700" dirty="0" smtClean="0"/>
              <a:t>Popular for use as a topdressing (application to growing crop) for winter wheat and </a:t>
            </a:r>
            <a:r>
              <a:rPr lang="en-US" sz="1700" dirty="0" err="1" smtClean="0"/>
              <a:t>bermudagrass</a:t>
            </a:r>
            <a:r>
              <a:rPr lang="en-US" sz="1700" dirty="0" smtClean="0"/>
              <a:t> hayfields.  </a:t>
            </a:r>
          </a:p>
          <a:p>
            <a:pPr eaLnBrk="1" hangingPunct="1">
              <a:lnSpc>
                <a:spcPct val="80000"/>
              </a:lnSpc>
              <a:defRPr/>
            </a:pPr>
            <a:r>
              <a:rPr lang="en-US" sz="1700" dirty="0" smtClean="0"/>
              <a:t>Because it has properties of both urea and ammonium nitrate, its use is discouraged for topdressing during humid, warm, summer periods when volatilization of NH</a:t>
            </a:r>
            <a:r>
              <a:rPr lang="en-US" sz="1700" baseline="-25000" dirty="0" smtClean="0"/>
              <a:t>3</a:t>
            </a:r>
            <a:r>
              <a:rPr lang="en-US" sz="1700" dirty="0" smtClean="0"/>
              <a:t> from the urea portion could occur.  </a:t>
            </a:r>
          </a:p>
          <a:p>
            <a:pPr eaLnBrk="1" hangingPunct="1">
              <a:lnSpc>
                <a:spcPct val="80000"/>
              </a:lnSpc>
              <a:defRPr/>
            </a:pPr>
            <a:r>
              <a:rPr lang="en-US" sz="1700" dirty="0" smtClean="0"/>
              <a:t>Can serve as a carrier for pesticides</a:t>
            </a:r>
          </a:p>
          <a:p>
            <a:pPr eaLnBrk="1" hangingPunct="1">
              <a:lnSpc>
                <a:spcPct val="80000"/>
              </a:lnSpc>
              <a:defRPr/>
            </a:pPr>
            <a:r>
              <a:rPr lang="en-US" sz="1700" dirty="0" smtClean="0"/>
              <a:t>Solution 32 is a similar material that simply is more concentrated (contains less water) Precipitates (salts out) when temperatures are below about 28°F.  </a:t>
            </a:r>
          </a:p>
          <a:p>
            <a:pPr eaLnBrk="1" hangingPunct="1">
              <a:lnSpc>
                <a:spcPct val="80000"/>
              </a:lnSpc>
              <a:defRPr/>
            </a:pPr>
            <a:r>
              <a:rPr lang="en-US" sz="1700" dirty="0" smtClean="0"/>
              <a:t>Solution 28 does not salt out until temperatures reach about 0°F.</a:t>
            </a:r>
          </a:p>
          <a:p>
            <a:pPr eaLnBrk="1" hangingPunct="1">
              <a:lnSpc>
                <a:spcPct val="80000"/>
              </a:lnSpc>
              <a:defRPr/>
            </a:pPr>
            <a:endParaRPr lang="en-US" sz="1700" u="sng" dirty="0" smtClean="0"/>
          </a:p>
          <a:p>
            <a:pPr eaLnBrk="1" hangingPunct="1">
              <a:lnSpc>
                <a:spcPct val="80000"/>
              </a:lnSpc>
              <a:defRPr/>
            </a:pPr>
            <a:r>
              <a:rPr lang="en-US" sz="1700" u="sng" dirty="0" smtClean="0"/>
              <a:t>Ammonium sulfate (21-0-0)</a:t>
            </a:r>
            <a:endParaRPr lang="en-US" sz="1700" dirty="0" smtClean="0"/>
          </a:p>
          <a:p>
            <a:pPr eaLnBrk="1" hangingPunct="1">
              <a:lnSpc>
                <a:spcPct val="80000"/>
              </a:lnSpc>
              <a:defRPr/>
            </a:pPr>
            <a:r>
              <a:rPr lang="en-US" sz="1700" dirty="0" smtClean="0"/>
              <a:t>Dry granular material that is the most acidifying of the common N fertilizer materials because the N is in the ammonium form.  </a:t>
            </a:r>
          </a:p>
          <a:p>
            <a:pPr eaLnBrk="1" hangingPunct="1">
              <a:lnSpc>
                <a:spcPct val="80000"/>
              </a:lnSpc>
              <a:defRPr/>
            </a:pPr>
            <a:r>
              <a:rPr lang="en-US" sz="1700" dirty="0" smtClean="0"/>
              <a:t>When urea is hydrolyzed to form NH</a:t>
            </a:r>
            <a:r>
              <a:rPr lang="en-US" sz="1700" baseline="-25000" dirty="0" smtClean="0"/>
              <a:t>4</a:t>
            </a:r>
            <a:r>
              <a:rPr lang="en-US" sz="1700" baseline="30000" dirty="0" smtClean="0"/>
              <a:t>+</a:t>
            </a:r>
            <a:r>
              <a:rPr lang="en-US" sz="1700" dirty="0" smtClean="0"/>
              <a:t>, there are two ‘basic’ anions (OH</a:t>
            </a:r>
            <a:r>
              <a:rPr lang="en-US" sz="1700" baseline="30000" dirty="0" smtClean="0"/>
              <a:t>-</a:t>
            </a:r>
            <a:r>
              <a:rPr lang="en-US" sz="1700" dirty="0" smtClean="0"/>
              <a:t> and HCO</a:t>
            </a:r>
            <a:r>
              <a:rPr lang="en-US" sz="1700" baseline="-25000" dirty="0" smtClean="0"/>
              <a:t>3</a:t>
            </a:r>
            <a:r>
              <a:rPr lang="en-US" sz="1700" baseline="30000" dirty="0" smtClean="0"/>
              <a:t>-</a:t>
            </a:r>
            <a:r>
              <a:rPr lang="en-US" sz="1700" dirty="0" smtClean="0"/>
              <a:t>) </a:t>
            </a:r>
          </a:p>
          <a:p>
            <a:pPr eaLnBrk="1" hangingPunct="1">
              <a:lnSpc>
                <a:spcPct val="80000"/>
              </a:lnSpc>
              <a:defRPr/>
            </a:pPr>
            <a:r>
              <a:rPr lang="en-US" sz="1700" dirty="0" smtClean="0"/>
              <a:t>Neutralizes some of the H</a:t>
            </a:r>
            <a:r>
              <a:rPr lang="en-US" sz="1700" baseline="30000" dirty="0" smtClean="0"/>
              <a:t>+</a:t>
            </a:r>
            <a:r>
              <a:rPr lang="en-US" sz="1700" dirty="0" smtClean="0"/>
              <a:t>, formed when NH</a:t>
            </a:r>
            <a:r>
              <a:rPr lang="en-US" sz="1700" baseline="-25000" dirty="0" smtClean="0"/>
              <a:t>4</a:t>
            </a:r>
            <a:r>
              <a:rPr lang="en-US" sz="1700" baseline="30000" dirty="0" smtClean="0"/>
              <a:t>+</a:t>
            </a:r>
            <a:r>
              <a:rPr lang="en-US" sz="1700" dirty="0" smtClean="0"/>
              <a:t> is nitrified to NO</a:t>
            </a:r>
            <a:r>
              <a:rPr lang="en-US" sz="1700" baseline="-25000" dirty="0" smtClean="0"/>
              <a:t>3</a:t>
            </a:r>
            <a:r>
              <a:rPr lang="en-US" sz="1700" baseline="30000" dirty="0" smtClean="0"/>
              <a:t>-</a:t>
            </a:r>
            <a:r>
              <a:rPr lang="en-US" sz="1700" dirty="0" smtClean="0"/>
              <a:t>.  </a:t>
            </a:r>
          </a:p>
          <a:p>
            <a:pPr eaLnBrk="1" hangingPunct="1">
              <a:lnSpc>
                <a:spcPct val="80000"/>
              </a:lnSpc>
              <a:defRPr/>
            </a:pPr>
            <a:r>
              <a:rPr lang="en-US" sz="1700" dirty="0" smtClean="0"/>
              <a:t>Because the analysis of N is relatively low, compared to other dry materials, there is not much market for ammonium sulfate and its cost/</a:t>
            </a:r>
            <a:r>
              <a:rPr lang="en-US" sz="1700" dirty="0" err="1" smtClean="0"/>
              <a:t>lb</a:t>
            </a:r>
            <a:r>
              <a:rPr lang="en-US" sz="1700" dirty="0" smtClean="0"/>
              <a:t> of N is relatively high.  As a result its use is limited to specialty crops, lawns and gardens, and in blended formulations that need S.</a:t>
            </a:r>
          </a:p>
        </p:txBody>
      </p:sp>
    </p:spTree>
    <p:extLst>
      <p:ext uri="{BB962C8B-B14F-4D97-AF65-F5344CB8AC3E}">
        <p14:creationId xmlns:p14="http://schemas.microsoft.com/office/powerpoint/2010/main" val="5771416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Slow-release fertilizers</a:t>
            </a:r>
            <a:endParaRPr lang="en-US" dirty="0"/>
          </a:p>
        </p:txBody>
      </p:sp>
      <p:sp>
        <p:nvSpPr>
          <p:cNvPr id="3" name="Content Placeholder 2"/>
          <p:cNvSpPr>
            <a:spLocks noGrp="1"/>
          </p:cNvSpPr>
          <p:nvPr>
            <p:ph idx="1"/>
          </p:nvPr>
        </p:nvSpPr>
        <p:spPr>
          <a:xfrm>
            <a:off x="457200" y="1600200"/>
            <a:ext cx="8229600" cy="4724400"/>
          </a:xfrm>
        </p:spPr>
        <p:txBody>
          <a:bodyPr>
            <a:normAutofit/>
          </a:bodyPr>
          <a:lstStyle/>
          <a:p>
            <a:r>
              <a:rPr lang="en-US" dirty="0" smtClean="0"/>
              <a:t>Slow Release</a:t>
            </a:r>
          </a:p>
          <a:p>
            <a:pPr lvl="1"/>
            <a:r>
              <a:rPr lang="en-US" dirty="0" smtClean="0"/>
              <a:t>Prevents immediate release into soil where environment and </a:t>
            </a:r>
            <a:r>
              <a:rPr lang="en-US" dirty="0" err="1" smtClean="0"/>
              <a:t>biological’s</a:t>
            </a:r>
            <a:r>
              <a:rPr lang="en-US" dirty="0" smtClean="0"/>
              <a:t> have impact.</a:t>
            </a:r>
          </a:p>
          <a:p>
            <a:pPr lvl="2"/>
            <a:r>
              <a:rPr lang="en-US" dirty="0" smtClean="0"/>
              <a:t>Coated </a:t>
            </a:r>
          </a:p>
          <a:p>
            <a:pPr lvl="2"/>
            <a:r>
              <a:rPr lang="en-US" dirty="0" smtClean="0"/>
              <a:t>Chemistry</a:t>
            </a:r>
          </a:p>
          <a:p>
            <a:r>
              <a:rPr lang="en-US" dirty="0" smtClean="0"/>
              <a:t>Inhibitors</a:t>
            </a:r>
          </a:p>
          <a:p>
            <a:pPr lvl="1"/>
            <a:r>
              <a:rPr lang="en-US" dirty="0" smtClean="0"/>
              <a:t>Prevent the biological activity that impacts the Nitrogen Cycle</a:t>
            </a:r>
          </a:p>
          <a:p>
            <a:pPr lvl="1"/>
            <a:r>
              <a:rPr lang="en-US" dirty="0" smtClean="0"/>
              <a:t>Since early 60’s at least 15 substances  thoroughly researched</a:t>
            </a:r>
          </a:p>
        </p:txBody>
      </p:sp>
    </p:spTree>
    <p:extLst>
      <p:ext uri="{BB962C8B-B14F-4D97-AF65-F5344CB8AC3E}">
        <p14:creationId xmlns:p14="http://schemas.microsoft.com/office/powerpoint/2010/main" val="19291501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pPr eaLnBrk="1" hangingPunct="1">
              <a:defRPr/>
            </a:pPr>
            <a:r>
              <a:rPr lang="en-US" u="sng" dirty="0" smtClean="0"/>
              <a:t>Slow-release fertilizers</a:t>
            </a:r>
            <a:endParaRPr lang="en-US" dirty="0" smtClean="0"/>
          </a:p>
        </p:txBody>
      </p:sp>
      <p:sp>
        <p:nvSpPr>
          <p:cNvPr id="279555" name="Rectangle 3"/>
          <p:cNvSpPr>
            <a:spLocks noGrp="1" noChangeArrowheads="1"/>
          </p:cNvSpPr>
          <p:nvPr>
            <p:ph type="body" idx="1"/>
          </p:nvPr>
        </p:nvSpPr>
        <p:spPr>
          <a:xfrm>
            <a:off x="304800" y="1524000"/>
            <a:ext cx="8153400" cy="4953000"/>
          </a:xfrm>
        </p:spPr>
        <p:txBody>
          <a:bodyPr/>
          <a:lstStyle/>
          <a:p>
            <a:pPr eaLnBrk="1" hangingPunct="1">
              <a:lnSpc>
                <a:spcPct val="80000"/>
              </a:lnSpc>
              <a:defRPr/>
            </a:pPr>
            <a:r>
              <a:rPr lang="en-US" sz="2000" dirty="0" smtClean="0"/>
              <a:t>Two to three (or more) times more expensive than urea or ammonium nitrate</a:t>
            </a:r>
          </a:p>
          <a:p>
            <a:pPr eaLnBrk="1" hangingPunct="1">
              <a:lnSpc>
                <a:spcPct val="80000"/>
              </a:lnSpc>
              <a:defRPr/>
            </a:pPr>
            <a:r>
              <a:rPr lang="en-US" sz="2000" dirty="0" smtClean="0"/>
              <a:t>Not used in conventional agriculture, but rather in production systems that are less sensitive to fertilizer costs and which desire a somewhat uniform supply of N to the plants over the cycle</a:t>
            </a:r>
          </a:p>
          <a:p>
            <a:pPr eaLnBrk="1" hangingPunct="1">
              <a:lnSpc>
                <a:spcPct val="80000"/>
              </a:lnSpc>
              <a:defRPr/>
            </a:pPr>
            <a:r>
              <a:rPr lang="en-US" sz="2000" dirty="0" err="1" smtClean="0"/>
              <a:t>Turfgrass</a:t>
            </a:r>
            <a:r>
              <a:rPr lang="en-US" sz="2000" dirty="0" smtClean="0"/>
              <a:t> systems: </a:t>
            </a:r>
          </a:p>
          <a:p>
            <a:pPr eaLnBrk="1" hangingPunct="1">
              <a:lnSpc>
                <a:spcPct val="80000"/>
              </a:lnSpc>
              <a:defRPr/>
            </a:pPr>
            <a:r>
              <a:rPr lang="en-US" sz="2000" dirty="0" smtClean="0"/>
              <a:t>Advantage of these materials is that one application may provide a uniform supply of N to the plants for several weeks.</a:t>
            </a:r>
          </a:p>
          <a:p>
            <a:pPr eaLnBrk="1" hangingPunct="1">
              <a:lnSpc>
                <a:spcPct val="80000"/>
              </a:lnSpc>
              <a:defRPr/>
            </a:pPr>
            <a:r>
              <a:rPr lang="en-US" sz="2000" dirty="0" smtClean="0"/>
              <a:t>Urea-formaldehyde (38 %N) is a synthetic organic material of low solubility, whose N release depends upon microbial breakdown and thus is temperature dependent.</a:t>
            </a:r>
          </a:p>
          <a:p>
            <a:pPr eaLnBrk="1" hangingPunct="1">
              <a:lnSpc>
                <a:spcPct val="80000"/>
              </a:lnSpc>
              <a:defRPr/>
            </a:pPr>
            <a:r>
              <a:rPr lang="en-US" sz="2000" dirty="0" smtClean="0"/>
              <a:t>IBDU (</a:t>
            </a:r>
            <a:r>
              <a:rPr lang="en-US" sz="2000" dirty="0" err="1" smtClean="0"/>
              <a:t>isobutylidene</a:t>
            </a:r>
            <a:r>
              <a:rPr lang="en-US" sz="2000" dirty="0" smtClean="0"/>
              <a:t> </a:t>
            </a:r>
            <a:r>
              <a:rPr lang="en-US" sz="2000" dirty="0" err="1" smtClean="0"/>
              <a:t>diurea</a:t>
            </a:r>
            <a:r>
              <a:rPr lang="en-US" sz="2000" dirty="0" smtClean="0"/>
              <a:t>, 31 %N) is another synthetic organic material.  N release from this fertilizer depends upon particle size, soil moisture content and </a:t>
            </a:r>
            <a:r>
              <a:rPr lang="en-US" sz="2000" dirty="0" err="1" smtClean="0"/>
              <a:t>pH.</a:t>
            </a:r>
            <a:endParaRPr lang="en-US" sz="2000" dirty="0" smtClean="0"/>
          </a:p>
          <a:p>
            <a:pPr eaLnBrk="1" hangingPunct="1">
              <a:lnSpc>
                <a:spcPct val="80000"/>
              </a:lnSpc>
              <a:defRPr/>
            </a:pPr>
            <a:r>
              <a:rPr lang="en-US" sz="2000" dirty="0" smtClean="0"/>
              <a:t>S-coated urea (32-36 %N) is urea that has been encapsulated with elemental S in the </a:t>
            </a:r>
            <a:r>
              <a:rPr lang="en-US" sz="2000" dirty="0" err="1" smtClean="0"/>
              <a:t>prilling</a:t>
            </a:r>
            <a:r>
              <a:rPr lang="en-US" sz="2000" dirty="0" smtClean="0"/>
              <a:t> process.  Release of N depends upon breakdown of the S coat (physical barrier)</a:t>
            </a:r>
          </a:p>
        </p:txBody>
      </p:sp>
    </p:spTree>
    <p:extLst>
      <p:ext uri="{BB962C8B-B14F-4D97-AF65-F5344CB8AC3E}">
        <p14:creationId xmlns:p14="http://schemas.microsoft.com/office/powerpoint/2010/main" val="1517091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Controlled-Slow Release</a:t>
            </a:r>
            <a:endParaRPr lang="en-US" dirty="0"/>
          </a:p>
        </p:txBody>
      </p:sp>
      <p:sp>
        <p:nvSpPr>
          <p:cNvPr id="3" name="Content Placeholder 2"/>
          <p:cNvSpPr>
            <a:spLocks noGrp="1"/>
          </p:cNvSpPr>
          <p:nvPr>
            <p:ph idx="1"/>
          </p:nvPr>
        </p:nvSpPr>
        <p:spPr>
          <a:xfrm>
            <a:off x="457200" y="1371600"/>
            <a:ext cx="8229600" cy="4953000"/>
          </a:xfrm>
        </p:spPr>
        <p:txBody>
          <a:bodyPr>
            <a:normAutofit/>
          </a:bodyPr>
          <a:lstStyle/>
          <a:p>
            <a:r>
              <a:rPr lang="en-US" dirty="0" smtClean="0"/>
              <a:t>Coated </a:t>
            </a:r>
            <a:r>
              <a:rPr lang="en-US" dirty="0" err="1" smtClean="0"/>
              <a:t>Ureas</a:t>
            </a:r>
            <a:endParaRPr lang="en-US" dirty="0" smtClean="0"/>
          </a:p>
          <a:p>
            <a:pPr lvl="1"/>
            <a:r>
              <a:rPr lang="en-US" dirty="0" smtClean="0"/>
              <a:t>Sulfur Coat</a:t>
            </a:r>
          </a:p>
          <a:p>
            <a:pPr lvl="1"/>
            <a:r>
              <a:rPr lang="en-US" dirty="0" smtClean="0"/>
              <a:t>Polymer Coat</a:t>
            </a:r>
          </a:p>
          <a:p>
            <a:r>
              <a:rPr lang="en-US" dirty="0" smtClean="0"/>
              <a:t>Urea/N Chemistries</a:t>
            </a:r>
          </a:p>
          <a:p>
            <a:pPr lvl="1"/>
            <a:r>
              <a:rPr lang="en-US" dirty="0" err="1" smtClean="0"/>
              <a:t>Isobutylidene</a:t>
            </a:r>
            <a:r>
              <a:rPr lang="en-US" dirty="0" smtClean="0"/>
              <a:t> </a:t>
            </a:r>
            <a:r>
              <a:rPr lang="en-US" dirty="0" err="1" smtClean="0"/>
              <a:t>diurea</a:t>
            </a:r>
            <a:r>
              <a:rPr lang="en-US" dirty="0" smtClean="0"/>
              <a:t> </a:t>
            </a:r>
          </a:p>
          <a:p>
            <a:pPr lvl="1"/>
            <a:r>
              <a:rPr lang="en-US" dirty="0" err="1" smtClean="0"/>
              <a:t>Ureaformaldehyde</a:t>
            </a:r>
            <a:endParaRPr lang="en-US" dirty="0" smtClean="0"/>
          </a:p>
          <a:p>
            <a:pPr lvl="1"/>
            <a:r>
              <a:rPr lang="en-US" dirty="0" smtClean="0"/>
              <a:t>Urea-</a:t>
            </a:r>
            <a:r>
              <a:rPr lang="en-US" dirty="0" err="1" smtClean="0"/>
              <a:t>Triazone</a:t>
            </a:r>
            <a:endParaRPr lang="en-US" dirty="0" smtClean="0"/>
          </a:p>
          <a:p>
            <a:pPr lvl="1"/>
            <a:r>
              <a:rPr lang="en-US" dirty="0" err="1" smtClean="0"/>
              <a:t>Methylene</a:t>
            </a:r>
            <a:r>
              <a:rPr lang="en-US" dirty="0" smtClean="0"/>
              <a:t> Urea</a:t>
            </a:r>
            <a:endParaRPr lang="en-US" dirty="0"/>
          </a:p>
        </p:txBody>
      </p:sp>
      <p:pic>
        <p:nvPicPr>
          <p:cNvPr id="16386" name="Picture 2" descr="Polymer Coated Urea (43-0-0)">
            <a:hlinkClick r:id="rId3"/>
          </p:cNvPr>
          <p:cNvPicPr>
            <a:picLocks noChangeAspect="1" noChangeArrowheads="1"/>
          </p:cNvPicPr>
          <p:nvPr/>
        </p:nvPicPr>
        <p:blipFill>
          <a:blip r:embed="rId4" cstate="print"/>
          <a:srcRect/>
          <a:stretch>
            <a:fillRect/>
          </a:stretch>
        </p:blipFill>
        <p:spPr bwMode="auto">
          <a:xfrm>
            <a:off x="7315200" y="1295400"/>
            <a:ext cx="1638300" cy="1684167"/>
          </a:xfrm>
          <a:prstGeom prst="rect">
            <a:avLst/>
          </a:prstGeom>
          <a:noFill/>
        </p:spPr>
      </p:pic>
      <p:pic>
        <p:nvPicPr>
          <p:cNvPr id="16388" name="Picture 4" descr="http://img.tootoo.com/mytootoo/upload/54/540203/product/540203_352aa7ffcc6ffc8f43835badb273db12.jpg"/>
          <p:cNvPicPr>
            <a:picLocks noChangeAspect="1" noChangeArrowheads="1"/>
          </p:cNvPicPr>
          <p:nvPr/>
        </p:nvPicPr>
        <p:blipFill>
          <a:blip r:embed="rId5" cstate="print"/>
          <a:srcRect t="12766"/>
          <a:stretch>
            <a:fillRect/>
          </a:stretch>
        </p:blipFill>
        <p:spPr bwMode="auto">
          <a:xfrm>
            <a:off x="5562600" y="3048000"/>
            <a:ext cx="2696838" cy="1790701"/>
          </a:xfrm>
          <a:prstGeom prst="rect">
            <a:avLst/>
          </a:prstGeom>
          <a:noFill/>
        </p:spPr>
      </p:pic>
      <p:pic>
        <p:nvPicPr>
          <p:cNvPr id="16390" name="Picture 6" descr="http://www.turfnet.com/GIS_2010/blog/wp-content/uploads/2010/02/xcu_product.jpg"/>
          <p:cNvPicPr>
            <a:picLocks noChangeAspect="1" noChangeArrowheads="1"/>
          </p:cNvPicPr>
          <p:nvPr/>
        </p:nvPicPr>
        <p:blipFill>
          <a:blip r:embed="rId6" cstate="print"/>
          <a:srcRect/>
          <a:stretch>
            <a:fillRect/>
          </a:stretch>
        </p:blipFill>
        <p:spPr bwMode="auto">
          <a:xfrm>
            <a:off x="5029200" y="4953000"/>
            <a:ext cx="1915978" cy="1752600"/>
          </a:xfrm>
          <a:prstGeom prst="rect">
            <a:avLst/>
          </a:prstGeom>
          <a:noFill/>
        </p:spPr>
      </p:pic>
      <p:pic>
        <p:nvPicPr>
          <p:cNvPr id="16392" name="Picture 8" descr="http://www.landscapeonline.com/research/lcdbm/2009/10/img/healthy-turf/healthy-turf-5.jpg"/>
          <p:cNvPicPr>
            <a:picLocks noChangeAspect="1" noChangeArrowheads="1"/>
          </p:cNvPicPr>
          <p:nvPr/>
        </p:nvPicPr>
        <p:blipFill>
          <a:blip r:embed="rId7" cstate="print"/>
          <a:srcRect/>
          <a:stretch>
            <a:fillRect/>
          </a:stretch>
        </p:blipFill>
        <p:spPr bwMode="auto">
          <a:xfrm>
            <a:off x="7274365" y="5114924"/>
            <a:ext cx="1869635" cy="1743076"/>
          </a:xfrm>
          <a:prstGeom prst="rect">
            <a:avLst/>
          </a:prstGeom>
          <a:noFill/>
        </p:spPr>
      </p:pic>
      <p:pic>
        <p:nvPicPr>
          <p:cNvPr id="16394" name="Picture 10" descr="http://img.alibaba.com/photo/51490732/Polymer_Coated_Urea__42_0_0_.jpg"/>
          <p:cNvPicPr>
            <a:picLocks noChangeAspect="1" noChangeArrowheads="1"/>
          </p:cNvPicPr>
          <p:nvPr/>
        </p:nvPicPr>
        <p:blipFill>
          <a:blip r:embed="rId8" cstate="print"/>
          <a:srcRect/>
          <a:stretch>
            <a:fillRect/>
          </a:stretch>
        </p:blipFill>
        <p:spPr bwMode="auto">
          <a:xfrm>
            <a:off x="5334000" y="1295400"/>
            <a:ext cx="1600200" cy="1680210"/>
          </a:xfrm>
          <a:prstGeom prst="rect">
            <a:avLst/>
          </a:prstGeom>
          <a:noFill/>
        </p:spPr>
      </p:pic>
    </p:spTree>
    <p:extLst>
      <p:ext uri="{BB962C8B-B14F-4D97-AF65-F5344CB8AC3E}">
        <p14:creationId xmlns:p14="http://schemas.microsoft.com/office/powerpoint/2010/main" val="34032455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descr="Comprehensive Nitrogen Cycle in Agricultural Production"/>
          <p:cNvPicPr>
            <a:picLocks noChangeAspect="1" noChangeArrowheads="1"/>
          </p:cNvPicPr>
          <p:nvPr/>
        </p:nvPicPr>
        <p:blipFill>
          <a:blip r:embed="rId3" cstate="print"/>
          <a:srcRect/>
          <a:stretch>
            <a:fillRect/>
          </a:stretch>
        </p:blipFill>
        <p:spPr bwMode="auto">
          <a:xfrm>
            <a:off x="-2592" y="0"/>
            <a:ext cx="9146592" cy="6858000"/>
          </a:xfrm>
          <a:prstGeom prst="rect">
            <a:avLst/>
          </a:prstGeom>
          <a:noFill/>
          <a:ln w="9525">
            <a:noFill/>
            <a:miter lim="800000"/>
            <a:headEnd/>
            <a:tailEnd/>
          </a:ln>
        </p:spPr>
      </p:pic>
    </p:spTree>
    <p:extLst>
      <p:ext uri="{BB962C8B-B14F-4D97-AF65-F5344CB8AC3E}">
        <p14:creationId xmlns:p14="http://schemas.microsoft.com/office/powerpoint/2010/main" val="16219401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pPr eaLnBrk="1" hangingPunct="1">
              <a:defRPr/>
            </a:pPr>
            <a:r>
              <a:rPr lang="en-US" dirty="0" smtClean="0"/>
              <a:t>Controlled-Slow Release</a:t>
            </a:r>
          </a:p>
        </p:txBody>
      </p:sp>
      <p:sp>
        <p:nvSpPr>
          <p:cNvPr id="279555" name="Rectangle 3"/>
          <p:cNvSpPr>
            <a:spLocks noGrp="1" noChangeArrowheads="1"/>
          </p:cNvSpPr>
          <p:nvPr>
            <p:ph idx="1"/>
          </p:nvPr>
        </p:nvSpPr>
        <p:spPr>
          <a:xfrm>
            <a:off x="304800" y="1524000"/>
            <a:ext cx="8153400" cy="4953000"/>
          </a:xfrm>
        </p:spPr>
        <p:txBody>
          <a:bodyPr/>
          <a:lstStyle/>
          <a:p>
            <a:pPr eaLnBrk="1" hangingPunct="1">
              <a:lnSpc>
                <a:spcPct val="80000"/>
              </a:lnSpc>
              <a:defRPr/>
            </a:pPr>
            <a:r>
              <a:rPr lang="en-US" sz="2000" dirty="0" smtClean="0"/>
              <a:t>Two to three (or more) times more expensive than urea or ammonium nitrate</a:t>
            </a:r>
          </a:p>
          <a:p>
            <a:pPr eaLnBrk="1" hangingPunct="1">
              <a:lnSpc>
                <a:spcPct val="80000"/>
              </a:lnSpc>
              <a:defRPr/>
            </a:pPr>
            <a:r>
              <a:rPr lang="en-US" sz="2000" dirty="0" smtClean="0"/>
              <a:t>Not used in conventional agriculture, but rather in production systems that are less sensitive to fertilizer costs and which desire a somewhat uniform supply of N to the plants over the cycle</a:t>
            </a:r>
          </a:p>
          <a:p>
            <a:pPr eaLnBrk="1" hangingPunct="1">
              <a:lnSpc>
                <a:spcPct val="80000"/>
              </a:lnSpc>
              <a:defRPr/>
            </a:pPr>
            <a:r>
              <a:rPr lang="en-US" sz="2000" dirty="0" err="1" smtClean="0"/>
              <a:t>Turfgrass</a:t>
            </a:r>
            <a:r>
              <a:rPr lang="en-US" sz="2000" dirty="0" smtClean="0"/>
              <a:t> systems: </a:t>
            </a:r>
          </a:p>
          <a:p>
            <a:pPr eaLnBrk="1" hangingPunct="1">
              <a:lnSpc>
                <a:spcPct val="80000"/>
              </a:lnSpc>
              <a:defRPr/>
            </a:pPr>
            <a:r>
              <a:rPr lang="en-US" sz="2000" dirty="0" smtClean="0"/>
              <a:t>Advantage of these materials is that one application may provide a uniform supply of N to the plants for several weeks.</a:t>
            </a:r>
          </a:p>
          <a:p>
            <a:pPr>
              <a:lnSpc>
                <a:spcPct val="80000"/>
              </a:lnSpc>
              <a:defRPr/>
            </a:pPr>
            <a:r>
              <a:rPr lang="en-US" sz="2000" dirty="0" smtClean="0"/>
              <a:t>S-coated urea (32-36 %N) is urea that has been encapsulated with elemental S in the </a:t>
            </a:r>
            <a:r>
              <a:rPr lang="en-US" sz="2000" dirty="0" err="1" smtClean="0"/>
              <a:t>prilling</a:t>
            </a:r>
            <a:r>
              <a:rPr lang="en-US" sz="2000" dirty="0" smtClean="0"/>
              <a:t> process.  Release of N depends upon breakdown of the S coat (physical barrier)</a:t>
            </a:r>
          </a:p>
          <a:p>
            <a:pPr>
              <a:lnSpc>
                <a:spcPct val="80000"/>
              </a:lnSpc>
              <a:defRPr/>
            </a:pPr>
            <a:r>
              <a:rPr lang="en-US" sz="2000" dirty="0" smtClean="0"/>
              <a:t>IBDU (</a:t>
            </a:r>
            <a:r>
              <a:rPr lang="en-US" sz="2000" dirty="0" err="1" smtClean="0"/>
              <a:t>isobutylidene</a:t>
            </a:r>
            <a:r>
              <a:rPr lang="en-US" sz="2000" dirty="0" smtClean="0"/>
              <a:t> </a:t>
            </a:r>
            <a:r>
              <a:rPr lang="en-US" sz="2000" dirty="0" err="1" smtClean="0"/>
              <a:t>diurea</a:t>
            </a:r>
            <a:r>
              <a:rPr lang="en-US" sz="2000" dirty="0" smtClean="0"/>
              <a:t>, 31 %N) is another synthetic organic material.  N release from this fertilizer depends upon particle size, soil moisture content and </a:t>
            </a:r>
            <a:r>
              <a:rPr lang="en-US" sz="2000" dirty="0" err="1" smtClean="0"/>
              <a:t>pH.</a:t>
            </a:r>
            <a:endParaRPr lang="en-US" sz="2000" dirty="0" smtClean="0"/>
          </a:p>
          <a:p>
            <a:pPr eaLnBrk="1" hangingPunct="1">
              <a:lnSpc>
                <a:spcPct val="80000"/>
              </a:lnSpc>
              <a:defRPr/>
            </a:pPr>
            <a:r>
              <a:rPr lang="en-US" sz="2000" dirty="0" smtClean="0"/>
              <a:t>Urea-formaldehyde (38 %N) is a synthetic organic material of low solubility, whose N release depends upon microbial breakdown and thus is temperature dependent.</a:t>
            </a:r>
          </a:p>
        </p:txBody>
      </p:sp>
    </p:spTree>
    <p:extLst>
      <p:ext uri="{BB962C8B-B14F-4D97-AF65-F5344CB8AC3E}">
        <p14:creationId xmlns:p14="http://schemas.microsoft.com/office/powerpoint/2010/main" val="214865286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2438400" y="4419600"/>
            <a:ext cx="1981200" cy="18288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H</a:t>
            </a:r>
            <a:r>
              <a:rPr lang="en-US" b="1" baseline="-25000" dirty="0" smtClean="0">
                <a:solidFill>
                  <a:schemeClr val="tx1"/>
                </a:solidFill>
              </a:rPr>
              <a:t>2</a:t>
            </a:r>
            <a:r>
              <a:rPr lang="en-US" b="1" dirty="0" smtClean="0">
                <a:solidFill>
                  <a:schemeClr val="tx1"/>
                </a:solidFill>
              </a:rPr>
              <a:t>O</a:t>
            </a:r>
          </a:p>
          <a:p>
            <a:pPr algn="ctr"/>
            <a:endParaRPr lang="en-US" b="1" dirty="0" smtClean="0">
              <a:solidFill>
                <a:schemeClr val="tx1"/>
              </a:solidFill>
            </a:endParaRPr>
          </a:p>
          <a:p>
            <a:pPr algn="ctr"/>
            <a:endParaRPr lang="en-US" b="1" dirty="0" smtClean="0">
              <a:solidFill>
                <a:schemeClr val="tx1"/>
              </a:solidFill>
            </a:endParaRPr>
          </a:p>
          <a:p>
            <a:pPr algn="ctr"/>
            <a:endParaRPr lang="en-US" b="1" dirty="0">
              <a:solidFill>
                <a:schemeClr val="tx1"/>
              </a:solidFill>
            </a:endParaRPr>
          </a:p>
        </p:txBody>
      </p:sp>
      <p:sp>
        <p:nvSpPr>
          <p:cNvPr id="2" name="Title 1"/>
          <p:cNvSpPr>
            <a:spLocks noGrp="1"/>
          </p:cNvSpPr>
          <p:nvPr>
            <p:ph type="title"/>
          </p:nvPr>
        </p:nvSpPr>
        <p:spPr/>
        <p:txBody>
          <a:bodyPr/>
          <a:lstStyle/>
          <a:p>
            <a:r>
              <a:rPr lang="en-US" dirty="0" smtClean="0"/>
              <a:t>N Stabilization</a:t>
            </a:r>
            <a:endParaRPr lang="en-US" dirty="0"/>
          </a:p>
        </p:txBody>
      </p:sp>
      <p:sp>
        <p:nvSpPr>
          <p:cNvPr id="3" name="Content Placeholder 2"/>
          <p:cNvSpPr>
            <a:spLocks noGrp="1"/>
          </p:cNvSpPr>
          <p:nvPr>
            <p:ph idx="1"/>
          </p:nvPr>
        </p:nvSpPr>
        <p:spPr/>
        <p:txBody>
          <a:bodyPr/>
          <a:lstStyle/>
          <a:p>
            <a:r>
              <a:rPr lang="en-US" dirty="0" err="1" smtClean="0"/>
              <a:t>Urease</a:t>
            </a:r>
            <a:r>
              <a:rPr lang="en-US" dirty="0" smtClean="0"/>
              <a:t> Inhibition</a:t>
            </a:r>
          </a:p>
          <a:p>
            <a:pPr lvl="1"/>
            <a:r>
              <a:rPr lang="en-US" dirty="0" smtClean="0"/>
              <a:t>Basically prevents/slows urea’s conversion to ammonia</a:t>
            </a:r>
          </a:p>
          <a:p>
            <a:pPr lvl="1"/>
            <a:r>
              <a:rPr lang="en-US" dirty="0" smtClean="0"/>
              <a:t>If ammonia (gas) is formed in absence of moisture or soil surface it will be lost to the atmosphere</a:t>
            </a:r>
            <a:endParaRPr lang="en-US" dirty="0"/>
          </a:p>
        </p:txBody>
      </p:sp>
      <p:sp>
        <p:nvSpPr>
          <p:cNvPr id="4" name="Oval 3"/>
          <p:cNvSpPr/>
          <p:nvPr/>
        </p:nvSpPr>
        <p:spPr>
          <a:xfrm>
            <a:off x="2895600" y="5105400"/>
            <a:ext cx="914400" cy="838200"/>
          </a:xfrm>
          <a:prstGeom prst="ellipse">
            <a:avLst/>
          </a:prstGeom>
          <a:blipFill>
            <a:blip r:embed="rId3" cstate="print"/>
            <a:tile tx="0" ty="0" sx="100000" sy="100000" flip="none" algn="tl"/>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(NH</a:t>
            </a:r>
            <a:r>
              <a:rPr lang="en-US" sz="1400" b="1" baseline="-25000" dirty="0" smtClean="0">
                <a:solidFill>
                  <a:schemeClr val="tx1"/>
                </a:solidFill>
              </a:rPr>
              <a:t>2</a:t>
            </a:r>
            <a:r>
              <a:rPr lang="en-US" sz="1400" b="1" dirty="0" smtClean="0">
                <a:solidFill>
                  <a:schemeClr val="tx1"/>
                </a:solidFill>
              </a:rPr>
              <a:t>)</a:t>
            </a:r>
            <a:r>
              <a:rPr lang="en-US" sz="1400" b="1" baseline="-25000" dirty="0" smtClean="0">
                <a:solidFill>
                  <a:schemeClr val="tx1"/>
                </a:solidFill>
              </a:rPr>
              <a:t>2</a:t>
            </a:r>
            <a:r>
              <a:rPr lang="en-US" sz="1400" b="1" dirty="0" smtClean="0">
                <a:solidFill>
                  <a:schemeClr val="tx1"/>
                </a:solidFill>
              </a:rPr>
              <a:t> CO</a:t>
            </a:r>
            <a:r>
              <a:rPr lang="en-US" sz="1400" b="1" baseline="-25000" dirty="0" smtClean="0">
                <a:solidFill>
                  <a:schemeClr val="tx1"/>
                </a:solidFill>
              </a:rPr>
              <a:t>2</a:t>
            </a:r>
            <a:endParaRPr lang="en-US" sz="1400" b="1" baseline="-25000" dirty="0">
              <a:solidFill>
                <a:schemeClr val="tx1"/>
              </a:solidFill>
            </a:endParaRPr>
          </a:p>
        </p:txBody>
      </p:sp>
      <p:sp>
        <p:nvSpPr>
          <p:cNvPr id="6" name="Cloud 5"/>
          <p:cNvSpPr/>
          <p:nvPr/>
        </p:nvSpPr>
        <p:spPr>
          <a:xfrm>
            <a:off x="3886200" y="4724400"/>
            <a:ext cx="1676400" cy="1371600"/>
          </a:xfrm>
          <a:prstGeom prst="cloud">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SOIL</a:t>
            </a:r>
            <a:endParaRPr lang="en-US" sz="2800" b="1" dirty="0"/>
          </a:p>
        </p:txBody>
      </p:sp>
    </p:spTree>
    <p:extLst>
      <p:ext uri="{BB962C8B-B14F-4D97-AF65-F5344CB8AC3E}">
        <p14:creationId xmlns:p14="http://schemas.microsoft.com/office/powerpoint/2010/main" val="16626584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Urease</a:t>
            </a:r>
            <a:r>
              <a:rPr lang="en-US" dirty="0" smtClean="0"/>
              <a:t> Inhibition</a:t>
            </a:r>
            <a:endParaRPr lang="en-US" dirty="0"/>
          </a:p>
        </p:txBody>
      </p:sp>
      <p:sp>
        <p:nvSpPr>
          <p:cNvPr id="3" name="Content Placeholder 2"/>
          <p:cNvSpPr>
            <a:spLocks noGrp="1"/>
          </p:cNvSpPr>
          <p:nvPr>
            <p:ph idx="1"/>
          </p:nvPr>
        </p:nvSpPr>
        <p:spPr/>
        <p:txBody>
          <a:bodyPr>
            <a:normAutofit/>
          </a:bodyPr>
          <a:lstStyle/>
          <a:p>
            <a:r>
              <a:rPr lang="en-US" dirty="0" smtClean="0"/>
              <a:t>NBPT: Studied since the 80’s</a:t>
            </a:r>
            <a:r>
              <a:rPr lang="en-US" u="sng" dirty="0" smtClean="0"/>
              <a:t> </a:t>
            </a:r>
            <a:r>
              <a:rPr lang="en-US" u="sng" dirty="0" err="1" smtClean="0"/>
              <a:t>Agrotain</a:t>
            </a:r>
            <a:endParaRPr lang="en-US" u="sng" dirty="0" smtClean="0"/>
          </a:p>
          <a:p>
            <a:pPr lvl="1"/>
            <a:r>
              <a:rPr lang="en-US" u="sng" dirty="0" smtClean="0"/>
              <a:t>Patent Expired: </a:t>
            </a:r>
            <a:r>
              <a:rPr lang="en-US" dirty="0" smtClean="0"/>
              <a:t>Currently looking at </a:t>
            </a:r>
            <a:r>
              <a:rPr lang="en-US" dirty="0"/>
              <a:t>8</a:t>
            </a:r>
            <a:r>
              <a:rPr lang="en-US" dirty="0" smtClean="0"/>
              <a:t> formulations</a:t>
            </a:r>
            <a:endParaRPr lang="en-US" u="sng" dirty="0" smtClean="0"/>
          </a:p>
          <a:p>
            <a:r>
              <a:rPr lang="en-US" dirty="0" smtClean="0"/>
              <a:t>(MIC) </a:t>
            </a:r>
            <a:r>
              <a:rPr lang="en-US" dirty="0" err="1" smtClean="0"/>
              <a:t>Maleic</a:t>
            </a:r>
            <a:r>
              <a:rPr lang="en-US" dirty="0" smtClean="0"/>
              <a:t> </a:t>
            </a:r>
            <a:r>
              <a:rPr lang="en-US" dirty="0" err="1" smtClean="0"/>
              <a:t>Itaconic</a:t>
            </a:r>
            <a:r>
              <a:rPr lang="en-US" dirty="0" smtClean="0"/>
              <a:t> </a:t>
            </a:r>
            <a:r>
              <a:rPr lang="en-US" dirty="0" err="1" smtClean="0"/>
              <a:t>Coploymer</a:t>
            </a:r>
            <a:r>
              <a:rPr lang="en-US" dirty="0" smtClean="0"/>
              <a:t> Ca Salt:</a:t>
            </a:r>
            <a:br>
              <a:rPr lang="en-US" dirty="0" smtClean="0"/>
            </a:br>
            <a:r>
              <a:rPr lang="en-US" dirty="0" smtClean="0"/>
              <a:t> binding of nickel ions necessary for the formation and function of the enzyme </a:t>
            </a:r>
          </a:p>
          <a:p>
            <a:pPr>
              <a:buNone/>
            </a:pPr>
            <a:r>
              <a:rPr lang="en-US" dirty="0"/>
              <a:t> </a:t>
            </a:r>
            <a:r>
              <a:rPr lang="en-US" dirty="0" smtClean="0"/>
              <a:t>    </a:t>
            </a:r>
            <a:r>
              <a:rPr lang="en-US" u="sng" dirty="0" err="1" smtClean="0"/>
              <a:t>Nutrishpere</a:t>
            </a:r>
            <a:endParaRPr lang="en-US" u="sng" dirty="0" smtClean="0"/>
          </a:p>
          <a:p>
            <a:pPr lvl="1"/>
            <a:r>
              <a:rPr lang="en-US" dirty="0" smtClean="0"/>
              <a:t>Well studied compound, highly mixed results</a:t>
            </a:r>
          </a:p>
          <a:p>
            <a:r>
              <a:rPr lang="en-US" dirty="0" smtClean="0"/>
              <a:t>ATS: Low pH </a:t>
            </a:r>
          </a:p>
          <a:p>
            <a:endParaRPr lang="en-US" dirty="0"/>
          </a:p>
        </p:txBody>
      </p:sp>
    </p:spTree>
    <p:extLst>
      <p:ext uri="{BB962C8B-B14F-4D97-AF65-F5344CB8AC3E}">
        <p14:creationId xmlns:p14="http://schemas.microsoft.com/office/powerpoint/2010/main" val="14505059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Use or Not to Use</a:t>
            </a:r>
            <a:endParaRPr lang="en-US" dirty="0"/>
          </a:p>
        </p:txBody>
      </p:sp>
      <p:sp>
        <p:nvSpPr>
          <p:cNvPr id="3" name="Content Placeholder 2"/>
          <p:cNvSpPr>
            <a:spLocks noGrp="1"/>
          </p:cNvSpPr>
          <p:nvPr>
            <p:ph idx="1"/>
          </p:nvPr>
        </p:nvSpPr>
        <p:spPr/>
        <p:txBody>
          <a:bodyPr/>
          <a:lstStyle/>
          <a:p>
            <a:r>
              <a:rPr lang="en-US" dirty="0" smtClean="0"/>
              <a:t>When </a:t>
            </a:r>
            <a:r>
              <a:rPr lang="en-US" b="1" dirty="0" smtClean="0"/>
              <a:t>less or not </a:t>
            </a:r>
            <a:r>
              <a:rPr lang="en-US" dirty="0" smtClean="0"/>
              <a:t>beneficial</a:t>
            </a:r>
          </a:p>
          <a:p>
            <a:pPr lvl="1"/>
            <a:r>
              <a:rPr lang="en-US" dirty="0" smtClean="0"/>
              <a:t>Incorporated</a:t>
            </a:r>
          </a:p>
          <a:p>
            <a:pPr lvl="1"/>
            <a:r>
              <a:rPr lang="en-US" dirty="0" smtClean="0"/>
              <a:t>Rain or irrigation of ½ “ or more</a:t>
            </a:r>
          </a:p>
          <a:p>
            <a:pPr lvl="1"/>
            <a:r>
              <a:rPr lang="en-US" dirty="0" smtClean="0"/>
              <a:t>Soil and air temp &lt; 50</a:t>
            </a:r>
          </a:p>
          <a:p>
            <a:pPr lvl="1"/>
            <a:r>
              <a:rPr lang="en-US" dirty="0" smtClean="0"/>
              <a:t>Dry soil and Air</a:t>
            </a:r>
          </a:p>
          <a:p>
            <a:pPr lvl="1"/>
            <a:r>
              <a:rPr lang="en-US" dirty="0" smtClean="0"/>
              <a:t>Banding</a:t>
            </a:r>
          </a:p>
          <a:p>
            <a:pPr lvl="1"/>
            <a:r>
              <a:rPr lang="en-US" dirty="0" smtClean="0"/>
              <a:t>No rain expected for 14+ days</a:t>
            </a:r>
          </a:p>
          <a:p>
            <a:pPr lvl="1"/>
            <a:r>
              <a:rPr lang="en-US" dirty="0" smtClean="0"/>
              <a:t>UAN </a:t>
            </a:r>
            <a:r>
              <a:rPr lang="en-US" dirty="0" err="1" smtClean="0"/>
              <a:t>vs</a:t>
            </a:r>
            <a:r>
              <a:rPr lang="en-US" dirty="0" smtClean="0"/>
              <a:t> Urea</a:t>
            </a:r>
          </a:p>
        </p:txBody>
      </p:sp>
    </p:spTree>
    <p:extLst>
      <p:ext uri="{BB962C8B-B14F-4D97-AF65-F5344CB8AC3E}">
        <p14:creationId xmlns:p14="http://schemas.microsoft.com/office/powerpoint/2010/main" val="179768126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Use or Not to Use</a:t>
            </a:r>
            <a:endParaRPr lang="en-US" dirty="0"/>
          </a:p>
        </p:txBody>
      </p:sp>
      <p:sp>
        <p:nvSpPr>
          <p:cNvPr id="3" name="Content Placeholder 2"/>
          <p:cNvSpPr>
            <a:spLocks noGrp="1"/>
          </p:cNvSpPr>
          <p:nvPr>
            <p:ph idx="1"/>
          </p:nvPr>
        </p:nvSpPr>
        <p:spPr/>
        <p:txBody>
          <a:bodyPr>
            <a:normAutofit/>
          </a:bodyPr>
          <a:lstStyle/>
          <a:p>
            <a:r>
              <a:rPr lang="en-US" dirty="0" smtClean="0"/>
              <a:t>When </a:t>
            </a:r>
            <a:r>
              <a:rPr lang="en-US" b="1" dirty="0" smtClean="0"/>
              <a:t>more</a:t>
            </a:r>
            <a:r>
              <a:rPr lang="en-US" dirty="0" smtClean="0"/>
              <a:t> beneficial</a:t>
            </a:r>
          </a:p>
          <a:p>
            <a:pPr lvl="1"/>
            <a:r>
              <a:rPr lang="en-US" dirty="0" smtClean="0"/>
              <a:t>Surface applied</a:t>
            </a:r>
          </a:p>
          <a:p>
            <a:pPr lvl="1"/>
            <a:r>
              <a:rPr lang="en-US" dirty="0" smtClean="0"/>
              <a:t>No-till</a:t>
            </a:r>
          </a:p>
          <a:p>
            <a:pPr lvl="1"/>
            <a:r>
              <a:rPr lang="en-US" dirty="0" smtClean="0"/>
              <a:t>High humidity</a:t>
            </a:r>
          </a:p>
          <a:p>
            <a:pPr lvl="1"/>
            <a:r>
              <a:rPr lang="en-US" dirty="0" smtClean="0"/>
              <a:t>Light rains, heavy dews, mists</a:t>
            </a:r>
          </a:p>
          <a:p>
            <a:pPr lvl="1"/>
            <a:r>
              <a:rPr lang="en-US" dirty="0" smtClean="0"/>
              <a:t>Soil and air temp &gt; 50</a:t>
            </a:r>
          </a:p>
          <a:p>
            <a:pPr lvl="1"/>
            <a:r>
              <a:rPr lang="en-US" dirty="0" smtClean="0"/>
              <a:t>Wet soil</a:t>
            </a:r>
          </a:p>
          <a:p>
            <a:pPr lvl="1"/>
            <a:r>
              <a:rPr lang="en-US" dirty="0" smtClean="0"/>
              <a:t>Soil with high pH &gt;7.5   Lots of OH in soil</a:t>
            </a:r>
          </a:p>
          <a:p>
            <a:pPr lvl="1"/>
            <a:r>
              <a:rPr lang="en-US" dirty="0" smtClean="0"/>
              <a:t>Rain within 10 days</a:t>
            </a:r>
          </a:p>
        </p:txBody>
      </p:sp>
    </p:spTree>
    <p:extLst>
      <p:ext uri="{BB962C8B-B14F-4D97-AF65-F5344CB8AC3E}">
        <p14:creationId xmlns:p14="http://schemas.microsoft.com/office/powerpoint/2010/main" val="127546981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 Stabilization</a:t>
            </a:r>
            <a:endParaRPr lang="en-US" dirty="0"/>
          </a:p>
        </p:txBody>
      </p:sp>
      <p:sp>
        <p:nvSpPr>
          <p:cNvPr id="3" name="Content Placeholder 2"/>
          <p:cNvSpPr>
            <a:spLocks noGrp="1"/>
          </p:cNvSpPr>
          <p:nvPr>
            <p:ph idx="1"/>
          </p:nvPr>
        </p:nvSpPr>
        <p:spPr/>
        <p:txBody>
          <a:bodyPr/>
          <a:lstStyle/>
          <a:p>
            <a:r>
              <a:rPr lang="en-US" dirty="0" smtClean="0"/>
              <a:t>Nitrification Inhibition</a:t>
            </a:r>
          </a:p>
          <a:p>
            <a:pPr lvl="1"/>
            <a:r>
              <a:rPr lang="en-US" dirty="0" smtClean="0"/>
              <a:t>Basically prevents/slows ammonium’s conversion to nitrate</a:t>
            </a:r>
          </a:p>
          <a:p>
            <a:pPr lvl="1"/>
            <a:r>
              <a:rPr lang="en-US" dirty="0" smtClean="0"/>
              <a:t>Ammonium(+) is immobile in the soil Nitrate(-) is mobile.  In high rainfall, irrigated, well drained soil NO</a:t>
            </a:r>
            <a:r>
              <a:rPr lang="en-US" baseline="-25000" dirty="0" smtClean="0"/>
              <a:t>3</a:t>
            </a:r>
            <a:r>
              <a:rPr lang="en-US" dirty="0" smtClean="0"/>
              <a:t> is easily lost.  </a:t>
            </a:r>
          </a:p>
          <a:p>
            <a:pPr lvl="1"/>
            <a:r>
              <a:rPr lang="en-US" dirty="0" smtClean="0"/>
              <a:t>NO</a:t>
            </a:r>
            <a:r>
              <a:rPr lang="en-US" baseline="-25000" dirty="0" smtClean="0"/>
              <a:t>3</a:t>
            </a:r>
            <a:r>
              <a:rPr lang="en-US" dirty="0" smtClean="0"/>
              <a:t> can be lost by leaching and Denitrification</a:t>
            </a:r>
          </a:p>
          <a:p>
            <a:pPr lvl="2"/>
            <a:r>
              <a:rPr lang="en-US" dirty="0" smtClean="0"/>
              <a:t>Both Take WATER!!!!</a:t>
            </a:r>
          </a:p>
          <a:p>
            <a:pPr lvl="1"/>
            <a:endParaRPr lang="en-US" dirty="0"/>
          </a:p>
        </p:txBody>
      </p:sp>
    </p:spTree>
    <p:extLst>
      <p:ext uri="{BB962C8B-B14F-4D97-AF65-F5344CB8AC3E}">
        <p14:creationId xmlns:p14="http://schemas.microsoft.com/office/powerpoint/2010/main" val="121986121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Nitrification Inhibition</a:t>
            </a:r>
            <a:endParaRPr lang="en-US" dirty="0"/>
          </a:p>
        </p:txBody>
      </p:sp>
      <p:sp>
        <p:nvSpPr>
          <p:cNvPr id="3" name="Content Placeholder 2"/>
          <p:cNvSpPr>
            <a:spLocks noGrp="1"/>
          </p:cNvSpPr>
          <p:nvPr>
            <p:ph idx="1"/>
          </p:nvPr>
        </p:nvSpPr>
        <p:spPr/>
        <p:txBody>
          <a:bodyPr/>
          <a:lstStyle/>
          <a:p>
            <a:r>
              <a:rPr lang="en-US" dirty="0" err="1" smtClean="0"/>
              <a:t>Nitrapyrin</a:t>
            </a:r>
            <a:r>
              <a:rPr lang="en-US" dirty="0" smtClean="0"/>
              <a:t>- Registered Pesticide, studied since the 60’s </a:t>
            </a:r>
            <a:r>
              <a:rPr lang="en-US" u="sng" dirty="0" smtClean="0"/>
              <a:t>N-Serve</a:t>
            </a:r>
          </a:p>
          <a:p>
            <a:r>
              <a:rPr lang="en-US" dirty="0" smtClean="0"/>
              <a:t>(MIC) </a:t>
            </a:r>
            <a:r>
              <a:rPr lang="en-US" dirty="0" err="1" smtClean="0"/>
              <a:t>Maleic</a:t>
            </a:r>
            <a:r>
              <a:rPr lang="en-US" dirty="0" smtClean="0"/>
              <a:t> </a:t>
            </a:r>
            <a:r>
              <a:rPr lang="en-US" dirty="0" err="1" smtClean="0"/>
              <a:t>Itaconic</a:t>
            </a:r>
            <a:r>
              <a:rPr lang="en-US" dirty="0" smtClean="0"/>
              <a:t> </a:t>
            </a:r>
            <a:r>
              <a:rPr lang="en-US" dirty="0" err="1" smtClean="0"/>
              <a:t>Coploymer</a:t>
            </a:r>
            <a:r>
              <a:rPr lang="en-US" dirty="0" smtClean="0"/>
              <a:t> Ca Salt:</a:t>
            </a:r>
            <a:br>
              <a:rPr lang="en-US" dirty="0" smtClean="0"/>
            </a:br>
            <a:r>
              <a:rPr lang="en-US" dirty="0" smtClean="0"/>
              <a:t>binding of copper ions necessary for the nitrification process </a:t>
            </a:r>
            <a:r>
              <a:rPr lang="en-US" u="sng" dirty="0" err="1" smtClean="0"/>
              <a:t>Nutrisphere</a:t>
            </a:r>
            <a:endParaRPr lang="en-US" u="sng" dirty="0" smtClean="0"/>
          </a:p>
          <a:p>
            <a:r>
              <a:rPr lang="en-US" dirty="0" smtClean="0"/>
              <a:t>DCD – Suppresses, does not kill </a:t>
            </a:r>
            <a:r>
              <a:rPr lang="en-US" dirty="0" err="1" smtClean="0"/>
              <a:t>nitrosomas</a:t>
            </a:r>
            <a:endParaRPr lang="en-US" dirty="0" smtClean="0"/>
          </a:p>
          <a:p>
            <a:r>
              <a:rPr lang="en-US" dirty="0" smtClean="0"/>
              <a:t>ATS – Low pH</a:t>
            </a:r>
            <a:endParaRPr lang="en-US" dirty="0"/>
          </a:p>
        </p:txBody>
      </p:sp>
    </p:spTree>
    <p:extLst>
      <p:ext uri="{BB962C8B-B14F-4D97-AF65-F5344CB8AC3E}">
        <p14:creationId xmlns:p14="http://schemas.microsoft.com/office/powerpoint/2010/main" val="99851234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Specific Probability</a:t>
            </a:r>
            <a:endParaRPr lang="en-US" dirty="0"/>
          </a:p>
        </p:txBody>
      </p:sp>
      <p:pic>
        <p:nvPicPr>
          <p:cNvPr id="4" name="Picture 3"/>
          <p:cNvPicPr/>
          <p:nvPr/>
        </p:nvPicPr>
        <p:blipFill>
          <a:blip r:embed="rId2" cstate="print"/>
          <a:srcRect/>
          <a:stretch>
            <a:fillRect/>
          </a:stretch>
        </p:blipFill>
        <p:spPr bwMode="auto">
          <a:xfrm>
            <a:off x="685800" y="1447800"/>
            <a:ext cx="7924800" cy="4495800"/>
          </a:xfrm>
          <a:prstGeom prst="rect">
            <a:avLst/>
          </a:prstGeom>
          <a:noFill/>
          <a:ln w="9525">
            <a:noFill/>
            <a:miter lim="800000"/>
            <a:headEnd/>
            <a:tailEnd/>
          </a:ln>
        </p:spPr>
      </p:pic>
      <p:sp>
        <p:nvSpPr>
          <p:cNvPr id="5" name="TextBox 4"/>
          <p:cNvSpPr txBox="1"/>
          <p:nvPr/>
        </p:nvSpPr>
        <p:spPr>
          <a:xfrm>
            <a:off x="1600200" y="6324600"/>
            <a:ext cx="7255448" cy="369332"/>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National Corn Handbook NCH-55, Nitrification Inhibitors in Corn Production</a:t>
            </a:r>
            <a:endParaRPr lang="en-US" dirty="0"/>
          </a:p>
        </p:txBody>
      </p:sp>
    </p:spTree>
    <p:extLst>
      <p:ext uri="{BB962C8B-B14F-4D97-AF65-F5344CB8AC3E}">
        <p14:creationId xmlns:p14="http://schemas.microsoft.com/office/powerpoint/2010/main" val="37573472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p:txBody>
          <a:bodyPr/>
          <a:lstStyle/>
          <a:p>
            <a:pPr eaLnBrk="1" hangingPunct="1">
              <a:defRPr/>
            </a:pPr>
            <a:r>
              <a:rPr lang="en-US" sz="4000" u="sng" smtClean="0"/>
              <a:t>Diammonium Phosphate (18-46-0).</a:t>
            </a:r>
            <a:r>
              <a:rPr lang="en-US" sz="4000" smtClean="0"/>
              <a:t>  </a:t>
            </a:r>
          </a:p>
        </p:txBody>
      </p:sp>
      <p:sp>
        <p:nvSpPr>
          <p:cNvPr id="323587" name="Rectangle 3"/>
          <p:cNvSpPr>
            <a:spLocks noGrp="1" noChangeArrowheads="1"/>
          </p:cNvSpPr>
          <p:nvPr>
            <p:ph type="body" idx="1"/>
          </p:nvPr>
        </p:nvSpPr>
        <p:spPr/>
        <p:txBody>
          <a:bodyPr/>
          <a:lstStyle/>
          <a:p>
            <a:pPr eaLnBrk="1" hangingPunct="1">
              <a:lnSpc>
                <a:spcPct val="80000"/>
              </a:lnSpc>
              <a:defRPr/>
            </a:pPr>
            <a:r>
              <a:rPr lang="en-US" sz="2000" smtClean="0"/>
              <a:t>With time, cultivated soils became increasingly deficient in N and the fertilizer industry recognized the increased value of fertilizer materials containing both N and P.  </a:t>
            </a:r>
          </a:p>
          <a:p>
            <a:pPr eaLnBrk="1" hangingPunct="1">
              <a:lnSpc>
                <a:spcPct val="80000"/>
              </a:lnSpc>
              <a:defRPr/>
            </a:pPr>
            <a:r>
              <a:rPr lang="en-US" sz="2000" smtClean="0"/>
              <a:t>Reacting phosphoric acid with ammonia produces ammonium phosphates, which have become the most popular form of P fertilizers in use today.  </a:t>
            </a:r>
          </a:p>
          <a:p>
            <a:pPr eaLnBrk="1" hangingPunct="1">
              <a:lnSpc>
                <a:spcPct val="80000"/>
              </a:lnSpc>
              <a:defRPr/>
            </a:pPr>
            <a:r>
              <a:rPr lang="en-US" sz="2000" smtClean="0"/>
              <a:t>Diammonium phosphate, or DAP as it is commonly referred to, is the most popular.  </a:t>
            </a:r>
          </a:p>
          <a:p>
            <a:pPr eaLnBrk="1" hangingPunct="1">
              <a:lnSpc>
                <a:spcPct val="80000"/>
              </a:lnSpc>
              <a:defRPr/>
            </a:pPr>
            <a:r>
              <a:rPr lang="en-US" sz="2000" u="sng" smtClean="0"/>
              <a:t>Monoammonium phosphate (11-52-0, MAP)</a:t>
            </a:r>
            <a:r>
              <a:rPr lang="en-US" sz="2000" smtClean="0"/>
              <a:t> differs from DAP only in its more concentrated grade and that dissolves to form a slightly acidic solution instead of the basic solution formed from DAP.  </a:t>
            </a:r>
          </a:p>
          <a:p>
            <a:pPr eaLnBrk="1" hangingPunct="1">
              <a:lnSpc>
                <a:spcPct val="80000"/>
              </a:lnSpc>
              <a:defRPr/>
            </a:pPr>
            <a:r>
              <a:rPr lang="en-US" sz="2000" smtClean="0"/>
              <a:t>Both are solid granular materials that can be easily blended with other solid fertilizers.</a:t>
            </a:r>
          </a:p>
        </p:txBody>
      </p:sp>
    </p:spTree>
    <p:extLst>
      <p:ext uri="{BB962C8B-B14F-4D97-AF65-F5344CB8AC3E}">
        <p14:creationId xmlns:p14="http://schemas.microsoft.com/office/powerpoint/2010/main" val="35691629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a:xfrm>
            <a:off x="381000" y="76200"/>
            <a:ext cx="8229600" cy="503238"/>
          </a:xfrm>
        </p:spPr>
        <p:txBody>
          <a:bodyPr>
            <a:normAutofit fontScale="90000"/>
          </a:bodyPr>
          <a:lstStyle/>
          <a:p>
            <a:pPr eaLnBrk="1" hangingPunct="1">
              <a:defRPr/>
            </a:pPr>
            <a:r>
              <a:rPr lang="en-US" sz="3200" u="sng" smtClean="0"/>
              <a:t>Ammonium Polyphosphate (10-34-0, APP)</a:t>
            </a:r>
            <a:endParaRPr lang="en-US" sz="3200" smtClean="0"/>
          </a:p>
        </p:txBody>
      </p:sp>
      <p:sp>
        <p:nvSpPr>
          <p:cNvPr id="324611" name="Rectangle 3"/>
          <p:cNvSpPr>
            <a:spLocks noGrp="1" noChangeArrowheads="1"/>
          </p:cNvSpPr>
          <p:nvPr>
            <p:ph type="body" idx="1"/>
          </p:nvPr>
        </p:nvSpPr>
        <p:spPr>
          <a:xfrm>
            <a:off x="381000" y="533400"/>
            <a:ext cx="8229600" cy="4530725"/>
          </a:xfrm>
        </p:spPr>
        <p:txBody>
          <a:bodyPr/>
          <a:lstStyle/>
          <a:p>
            <a:pPr eaLnBrk="1" hangingPunct="1">
              <a:lnSpc>
                <a:spcPct val="90000"/>
              </a:lnSpc>
              <a:defRPr/>
            </a:pPr>
            <a:r>
              <a:rPr lang="en-US" sz="2000" smtClean="0"/>
              <a:t>This fertilizer is a liquid, and although it is usually considerably more expensive on a cost/lb P2O5 basis, it is gaining in popularity because of the convenience in handling liquid compared to solid materials.  </a:t>
            </a:r>
          </a:p>
          <a:p>
            <a:pPr eaLnBrk="1" hangingPunct="1">
              <a:lnSpc>
                <a:spcPct val="90000"/>
              </a:lnSpc>
              <a:defRPr/>
            </a:pPr>
            <a:r>
              <a:rPr lang="en-US" sz="2000" smtClean="0"/>
              <a:t>When DAP, MAP, APP, and TSP have been compared in research trials at the same application rate of P2O5, effectiveness in correcting deficiencies has been equal.  Selection of one P fertilizer over another should be made based on availability, convenience, and cost/lb P2O5.</a:t>
            </a:r>
          </a:p>
        </p:txBody>
      </p:sp>
      <p:pic>
        <p:nvPicPr>
          <p:cNvPr id="50180" name="Picture 4"/>
          <p:cNvPicPr>
            <a:picLocks noChangeAspect="1" noChangeArrowheads="1"/>
          </p:cNvPicPr>
          <p:nvPr/>
        </p:nvPicPr>
        <p:blipFill>
          <a:blip r:embed="rId3" cstate="print"/>
          <a:srcRect/>
          <a:stretch>
            <a:fillRect/>
          </a:stretch>
        </p:blipFill>
        <p:spPr bwMode="auto">
          <a:xfrm>
            <a:off x="1524000" y="3200400"/>
            <a:ext cx="5734050" cy="3457575"/>
          </a:xfrm>
          <a:prstGeom prst="rect">
            <a:avLst/>
          </a:prstGeom>
          <a:noFill/>
          <a:ln w="12700">
            <a:noFill/>
            <a:miter lim="800000"/>
            <a:headEnd type="none" w="sm" len="sm"/>
            <a:tailEnd type="none" w="sm" len="sm"/>
          </a:ln>
        </p:spPr>
      </p:pic>
    </p:spTree>
    <p:extLst>
      <p:ext uri="{BB962C8B-B14F-4D97-AF65-F5344CB8AC3E}">
        <p14:creationId xmlns:p14="http://schemas.microsoft.com/office/powerpoint/2010/main" val="2408577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pPr eaLnBrk="1" hangingPunct="1">
              <a:defRPr/>
            </a:pPr>
            <a:r>
              <a:rPr lang="en-US" smtClean="0"/>
              <a:t>Mineralization</a:t>
            </a:r>
          </a:p>
        </p:txBody>
      </p:sp>
      <p:sp>
        <p:nvSpPr>
          <p:cNvPr id="212995" name="Rectangle 3"/>
          <p:cNvSpPr>
            <a:spLocks noGrp="1" noChangeArrowheads="1"/>
          </p:cNvSpPr>
          <p:nvPr>
            <p:ph idx="1"/>
          </p:nvPr>
        </p:nvSpPr>
        <p:spPr/>
        <p:txBody>
          <a:bodyPr>
            <a:normAutofit/>
          </a:bodyPr>
          <a:lstStyle/>
          <a:p>
            <a:pPr eaLnBrk="1" hangingPunct="1">
              <a:defRPr/>
            </a:pPr>
            <a:r>
              <a:rPr lang="en-US" sz="2400" dirty="0" smtClean="0"/>
              <a:t>In most environments where decay occurs the entire N transformed from organic-N will be present initially as NH</a:t>
            </a:r>
            <a:r>
              <a:rPr lang="en-US" sz="2400" baseline="-25000" dirty="0" smtClean="0"/>
              <a:t>4</a:t>
            </a:r>
            <a:r>
              <a:rPr lang="en-US" sz="2400" baseline="30000" dirty="0" smtClean="0"/>
              <a:t>+</a:t>
            </a:r>
            <a:r>
              <a:rPr lang="en-US" sz="2400" dirty="0" smtClean="0"/>
              <a:t>.  The process of transforming organic-N to inorganic (mineral) N is called N mineralization</a:t>
            </a:r>
          </a:p>
        </p:txBody>
      </p:sp>
      <p:pic>
        <p:nvPicPr>
          <p:cNvPr id="122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899025"/>
            <a:ext cx="7772400" cy="28257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739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329" y="1600200"/>
            <a:ext cx="6857741" cy="4800600"/>
          </a:xfrm>
          <a:prstGeom prst="rect">
            <a:avLst/>
          </a:prstGeom>
        </p:spPr>
      </p:pic>
    </p:spTree>
    <p:extLst>
      <p:ext uri="{BB962C8B-B14F-4D97-AF65-F5344CB8AC3E}">
        <p14:creationId xmlns:p14="http://schemas.microsoft.com/office/powerpoint/2010/main" val="19745168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70185" y="1600200"/>
            <a:ext cx="7594030" cy="4800600"/>
          </a:xfrm>
          <a:prstGeom prst="rect">
            <a:avLst/>
          </a:prstGeom>
        </p:spPr>
      </p:pic>
    </p:spTree>
    <p:extLst>
      <p:ext uri="{BB962C8B-B14F-4D97-AF65-F5344CB8AC3E}">
        <p14:creationId xmlns:p14="http://schemas.microsoft.com/office/powerpoint/2010/main" val="13261532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1635552"/>
            <a:ext cx="7620000" cy="4729895"/>
          </a:xfrm>
          <a:prstGeom prst="rect">
            <a:avLst/>
          </a:prstGeom>
        </p:spPr>
      </p:pic>
    </p:spTree>
    <p:extLst>
      <p:ext uri="{BB962C8B-B14F-4D97-AF65-F5344CB8AC3E}">
        <p14:creationId xmlns:p14="http://schemas.microsoft.com/office/powerpoint/2010/main" val="30057834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4411" y="1600200"/>
            <a:ext cx="5645577" cy="4800600"/>
          </a:xfrm>
          <a:prstGeom prst="rect">
            <a:avLst/>
          </a:prstGeom>
        </p:spPr>
      </p:pic>
    </p:spTree>
    <p:extLst>
      <p:ext uri="{BB962C8B-B14F-4D97-AF65-F5344CB8AC3E}">
        <p14:creationId xmlns:p14="http://schemas.microsoft.com/office/powerpoint/2010/main" val="39179976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86152" y="1600200"/>
            <a:ext cx="5762095" cy="4800600"/>
          </a:xfrm>
          <a:prstGeom prst="rect">
            <a:avLst/>
          </a:prstGeom>
        </p:spPr>
      </p:pic>
    </p:spTree>
    <p:extLst>
      <p:ext uri="{BB962C8B-B14F-4D97-AF65-F5344CB8AC3E}">
        <p14:creationId xmlns:p14="http://schemas.microsoft.com/office/powerpoint/2010/main" val="2950867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 Application Methods</a:t>
            </a:r>
            <a:endParaRPr lang="en-US" dirty="0"/>
          </a:p>
        </p:txBody>
      </p:sp>
      <p:sp>
        <p:nvSpPr>
          <p:cNvPr id="3" name="Content Placeholder 2"/>
          <p:cNvSpPr>
            <a:spLocks noGrp="1"/>
          </p:cNvSpPr>
          <p:nvPr>
            <p:ph idx="1"/>
          </p:nvPr>
        </p:nvSpPr>
        <p:spPr/>
        <p:txBody>
          <a:bodyPr/>
          <a:lstStyle/>
          <a:p>
            <a:r>
              <a:rPr lang="en-US" dirty="0" smtClean="0"/>
              <a:t>Broadcast</a:t>
            </a:r>
          </a:p>
          <a:p>
            <a:pPr lvl="1"/>
            <a:r>
              <a:rPr lang="en-US" dirty="0" smtClean="0"/>
              <a:t>Incorporated</a:t>
            </a:r>
          </a:p>
          <a:p>
            <a:pPr lvl="1"/>
            <a:r>
              <a:rPr lang="en-US" dirty="0" smtClean="0"/>
              <a:t>Non Incorporated</a:t>
            </a:r>
          </a:p>
          <a:p>
            <a:pPr lvl="2"/>
            <a:r>
              <a:rPr lang="en-US" dirty="0" smtClean="0"/>
              <a:t>Dry</a:t>
            </a:r>
          </a:p>
          <a:p>
            <a:pPr lvl="2"/>
            <a:r>
              <a:rPr lang="en-US" dirty="0" smtClean="0"/>
              <a:t>Liquid</a:t>
            </a:r>
          </a:p>
          <a:p>
            <a:r>
              <a:rPr lang="en-US" dirty="0" smtClean="0"/>
              <a:t>Injected</a:t>
            </a:r>
          </a:p>
          <a:p>
            <a:pPr lvl="1"/>
            <a:r>
              <a:rPr lang="en-US" dirty="0" smtClean="0"/>
              <a:t>NH3</a:t>
            </a:r>
          </a:p>
          <a:p>
            <a:pPr lvl="1"/>
            <a:r>
              <a:rPr lang="en-US" dirty="0" smtClean="0"/>
              <a:t>Liquid</a:t>
            </a:r>
          </a:p>
          <a:p>
            <a:pPr lvl="1"/>
            <a:r>
              <a:rPr lang="en-US" dirty="0" smtClean="0"/>
              <a:t>Dry</a:t>
            </a:r>
          </a:p>
          <a:p>
            <a:pPr lvl="1"/>
            <a:r>
              <a:rPr lang="en-US" dirty="0" smtClean="0"/>
              <a:t>Banded</a:t>
            </a:r>
          </a:p>
          <a:p>
            <a:pPr lvl="1"/>
            <a:endParaRPr lang="en-US" dirty="0"/>
          </a:p>
        </p:txBody>
      </p:sp>
    </p:spTree>
    <p:extLst>
      <p:ext uri="{BB962C8B-B14F-4D97-AF65-F5344CB8AC3E}">
        <p14:creationId xmlns:p14="http://schemas.microsoft.com/office/powerpoint/2010/main" val="32346233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Dry 1 3 6 9</a:t>
            </a:r>
            <a:endParaRPr lang="en-US" dirty="0"/>
          </a:p>
        </p:txBody>
      </p:sp>
      <p:pic>
        <p:nvPicPr>
          <p:cNvPr id="4" name="Content Placeholder 3" descr="Dry 9.JPG"/>
          <p:cNvPicPr>
            <a:picLocks noGrp="1" noChangeAspect="1"/>
          </p:cNvPicPr>
          <p:nvPr>
            <p:ph idx="1"/>
          </p:nvPr>
        </p:nvPicPr>
        <p:blipFill>
          <a:blip r:embed="rId2" cstate="print"/>
          <a:stretch>
            <a:fillRect/>
          </a:stretch>
        </p:blipFill>
        <p:spPr>
          <a:xfrm>
            <a:off x="5334000" y="3581400"/>
            <a:ext cx="3393017" cy="2544763"/>
          </a:xfrm>
        </p:spPr>
      </p:pic>
      <p:pic>
        <p:nvPicPr>
          <p:cNvPr id="5" name="Picture 4" descr="Dry.JPG"/>
          <p:cNvPicPr>
            <a:picLocks noChangeAspect="1"/>
          </p:cNvPicPr>
          <p:nvPr/>
        </p:nvPicPr>
        <p:blipFill>
          <a:blip r:embed="rId3" cstate="print"/>
          <a:stretch>
            <a:fillRect/>
          </a:stretch>
        </p:blipFill>
        <p:spPr>
          <a:xfrm>
            <a:off x="304800" y="1295400"/>
            <a:ext cx="2130046" cy="2840061"/>
          </a:xfrm>
          <a:prstGeom prst="rect">
            <a:avLst/>
          </a:prstGeom>
        </p:spPr>
      </p:pic>
      <p:pic>
        <p:nvPicPr>
          <p:cNvPr id="6" name="Picture 5" descr="Dry Fridge 3.JPG"/>
          <p:cNvPicPr>
            <a:picLocks noChangeAspect="1"/>
          </p:cNvPicPr>
          <p:nvPr/>
        </p:nvPicPr>
        <p:blipFill>
          <a:blip r:embed="rId4" cstate="print"/>
          <a:stretch>
            <a:fillRect/>
          </a:stretch>
        </p:blipFill>
        <p:spPr>
          <a:xfrm>
            <a:off x="5410200" y="1066800"/>
            <a:ext cx="2667000" cy="2000250"/>
          </a:xfrm>
          <a:prstGeom prst="rect">
            <a:avLst/>
          </a:prstGeom>
        </p:spPr>
      </p:pic>
      <p:pic>
        <p:nvPicPr>
          <p:cNvPr id="7" name="Picture 6" descr="Dry 6.JPG"/>
          <p:cNvPicPr>
            <a:picLocks noChangeAspect="1"/>
          </p:cNvPicPr>
          <p:nvPr/>
        </p:nvPicPr>
        <p:blipFill>
          <a:blip r:embed="rId5" cstate="print"/>
          <a:stretch>
            <a:fillRect/>
          </a:stretch>
        </p:blipFill>
        <p:spPr>
          <a:xfrm>
            <a:off x="2590800" y="1143000"/>
            <a:ext cx="2320546" cy="3094061"/>
          </a:xfrm>
          <a:prstGeom prst="rect">
            <a:avLst/>
          </a:prstGeom>
        </p:spPr>
      </p:pic>
    </p:spTree>
    <p:extLst>
      <p:ext uri="{BB962C8B-B14F-4D97-AF65-F5344CB8AC3E}">
        <p14:creationId xmlns:p14="http://schemas.microsoft.com/office/powerpoint/2010/main" val="15239398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Mist 012</a:t>
            </a:r>
            <a:endParaRPr lang="en-US" dirty="0"/>
          </a:p>
        </p:txBody>
      </p:sp>
      <p:pic>
        <p:nvPicPr>
          <p:cNvPr id="4" name="Content Placeholder 3" descr="Mist 2.JPG"/>
          <p:cNvPicPr>
            <a:picLocks noGrp="1" noChangeAspect="1"/>
          </p:cNvPicPr>
          <p:nvPr>
            <p:ph idx="1"/>
          </p:nvPr>
        </p:nvPicPr>
        <p:blipFill>
          <a:blip r:embed="rId2" cstate="print"/>
          <a:stretch>
            <a:fillRect/>
          </a:stretch>
        </p:blipFill>
        <p:spPr>
          <a:xfrm>
            <a:off x="6858000" y="1828800"/>
            <a:ext cx="2119763" cy="2826351"/>
          </a:xfrm>
        </p:spPr>
      </p:pic>
      <p:pic>
        <p:nvPicPr>
          <p:cNvPr id="5" name="Picture 4" descr="Mist.JPG"/>
          <p:cNvPicPr>
            <a:picLocks noChangeAspect="1"/>
          </p:cNvPicPr>
          <p:nvPr/>
        </p:nvPicPr>
        <p:blipFill>
          <a:blip r:embed="rId3" cstate="print"/>
          <a:stretch>
            <a:fillRect/>
          </a:stretch>
        </p:blipFill>
        <p:spPr>
          <a:xfrm>
            <a:off x="228600" y="1676400"/>
            <a:ext cx="2126138" cy="2834851"/>
          </a:xfrm>
          <a:prstGeom prst="rect">
            <a:avLst/>
          </a:prstGeom>
        </p:spPr>
      </p:pic>
      <p:pic>
        <p:nvPicPr>
          <p:cNvPr id="6" name="Picture 5" descr="Mist 1.JPG"/>
          <p:cNvPicPr>
            <a:picLocks noChangeAspect="1"/>
          </p:cNvPicPr>
          <p:nvPr/>
        </p:nvPicPr>
        <p:blipFill>
          <a:blip r:embed="rId4" cstate="print"/>
          <a:stretch>
            <a:fillRect/>
          </a:stretch>
        </p:blipFill>
        <p:spPr>
          <a:xfrm>
            <a:off x="2667000" y="1676400"/>
            <a:ext cx="3983000" cy="2987250"/>
          </a:xfrm>
          <a:prstGeom prst="rect">
            <a:avLst/>
          </a:prstGeom>
        </p:spPr>
      </p:pic>
    </p:spTree>
    <p:extLst>
      <p:ext uri="{BB962C8B-B14F-4D97-AF65-F5344CB8AC3E}">
        <p14:creationId xmlns:p14="http://schemas.microsoft.com/office/powerpoint/2010/main" val="38022668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 1 2 3</a:t>
            </a:r>
            <a:endParaRPr lang="en-US" dirty="0"/>
          </a:p>
        </p:txBody>
      </p:sp>
      <p:pic>
        <p:nvPicPr>
          <p:cNvPr id="4" name="Content Placeholder 3" descr="Rain 3.JPG"/>
          <p:cNvPicPr>
            <a:picLocks noGrp="1" noChangeAspect="1"/>
          </p:cNvPicPr>
          <p:nvPr>
            <p:ph idx="1"/>
          </p:nvPr>
        </p:nvPicPr>
        <p:blipFill>
          <a:blip r:embed="rId2" cstate="print"/>
          <a:stretch>
            <a:fillRect/>
          </a:stretch>
        </p:blipFill>
        <p:spPr>
          <a:xfrm>
            <a:off x="533400" y="2286000"/>
            <a:ext cx="2365772" cy="3154363"/>
          </a:xfrm>
        </p:spPr>
      </p:pic>
      <p:pic>
        <p:nvPicPr>
          <p:cNvPr id="5" name="Picture 4" descr="Rain.JPG"/>
          <p:cNvPicPr>
            <a:picLocks noChangeAspect="1"/>
          </p:cNvPicPr>
          <p:nvPr/>
        </p:nvPicPr>
        <p:blipFill>
          <a:blip r:embed="rId3" cstate="print"/>
          <a:stretch>
            <a:fillRect/>
          </a:stretch>
        </p:blipFill>
        <p:spPr>
          <a:xfrm>
            <a:off x="2590800" y="2133600"/>
            <a:ext cx="2914650" cy="3886200"/>
          </a:xfrm>
          <a:prstGeom prst="rect">
            <a:avLst/>
          </a:prstGeom>
        </p:spPr>
      </p:pic>
      <p:pic>
        <p:nvPicPr>
          <p:cNvPr id="6" name="Picture 5" descr="Rain 1.JPG"/>
          <p:cNvPicPr>
            <a:picLocks noChangeAspect="1"/>
          </p:cNvPicPr>
          <p:nvPr/>
        </p:nvPicPr>
        <p:blipFill>
          <a:blip r:embed="rId4" cstate="print"/>
          <a:stretch>
            <a:fillRect/>
          </a:stretch>
        </p:blipFill>
        <p:spPr>
          <a:xfrm>
            <a:off x="6286500" y="2590800"/>
            <a:ext cx="2857500" cy="3810000"/>
          </a:xfrm>
          <a:prstGeom prst="rect">
            <a:avLst/>
          </a:prstGeom>
        </p:spPr>
      </p:pic>
    </p:spTree>
    <p:extLst>
      <p:ext uri="{BB962C8B-B14F-4D97-AF65-F5344CB8AC3E}">
        <p14:creationId xmlns:p14="http://schemas.microsoft.com/office/powerpoint/2010/main" val="29833264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 </a:t>
            </a:r>
            <a:r>
              <a:rPr lang="en-US" dirty="0" err="1" smtClean="0"/>
              <a:t>soilwet</a:t>
            </a:r>
            <a:r>
              <a:rPr lang="en-US" dirty="0" smtClean="0"/>
              <a:t> 1 2 3</a:t>
            </a:r>
            <a:endParaRPr lang="en-US" dirty="0"/>
          </a:p>
        </p:txBody>
      </p:sp>
      <p:pic>
        <p:nvPicPr>
          <p:cNvPr id="4" name="Content Placeholder 3" descr="Wet from Bottom 4.JPG"/>
          <p:cNvPicPr>
            <a:picLocks noGrp="1" noChangeAspect="1"/>
          </p:cNvPicPr>
          <p:nvPr>
            <p:ph idx="1"/>
          </p:nvPr>
        </p:nvPicPr>
        <p:blipFill>
          <a:blip r:embed="rId2" cstate="print"/>
          <a:stretch>
            <a:fillRect/>
          </a:stretch>
        </p:blipFill>
        <p:spPr>
          <a:xfrm>
            <a:off x="952500" y="1676400"/>
            <a:ext cx="2822972" cy="3763963"/>
          </a:xfrm>
        </p:spPr>
      </p:pic>
      <p:pic>
        <p:nvPicPr>
          <p:cNvPr id="5" name="Picture 4" descr="Wet from Bottom.JPG"/>
          <p:cNvPicPr>
            <a:picLocks noChangeAspect="1"/>
          </p:cNvPicPr>
          <p:nvPr/>
        </p:nvPicPr>
        <p:blipFill>
          <a:blip r:embed="rId3" cstate="print"/>
          <a:stretch>
            <a:fillRect/>
          </a:stretch>
        </p:blipFill>
        <p:spPr>
          <a:xfrm>
            <a:off x="304800" y="2209800"/>
            <a:ext cx="2800350" cy="3733800"/>
          </a:xfrm>
          <a:prstGeom prst="rect">
            <a:avLst/>
          </a:prstGeom>
        </p:spPr>
      </p:pic>
      <p:pic>
        <p:nvPicPr>
          <p:cNvPr id="6" name="Picture 5" descr="Wet from Bottom 2.JPG"/>
          <p:cNvPicPr>
            <a:picLocks noChangeAspect="1"/>
          </p:cNvPicPr>
          <p:nvPr/>
        </p:nvPicPr>
        <p:blipFill>
          <a:blip r:embed="rId4" cstate="print"/>
          <a:stretch>
            <a:fillRect/>
          </a:stretch>
        </p:blipFill>
        <p:spPr>
          <a:xfrm>
            <a:off x="2895600" y="1752600"/>
            <a:ext cx="2625300" cy="3500400"/>
          </a:xfrm>
          <a:prstGeom prst="rect">
            <a:avLst/>
          </a:prstGeom>
        </p:spPr>
      </p:pic>
      <p:pic>
        <p:nvPicPr>
          <p:cNvPr id="7" name="Picture 6" descr="Wet from Bottom 3.JPG"/>
          <p:cNvPicPr>
            <a:picLocks noChangeAspect="1"/>
          </p:cNvPicPr>
          <p:nvPr/>
        </p:nvPicPr>
        <p:blipFill>
          <a:blip r:embed="rId5" cstate="print"/>
          <a:stretch>
            <a:fillRect/>
          </a:stretch>
        </p:blipFill>
        <p:spPr>
          <a:xfrm>
            <a:off x="5791200" y="2057400"/>
            <a:ext cx="2914650" cy="3886200"/>
          </a:xfrm>
          <a:prstGeom prst="rect">
            <a:avLst/>
          </a:prstGeom>
        </p:spPr>
      </p:pic>
    </p:spTree>
    <p:extLst>
      <p:ext uri="{BB962C8B-B14F-4D97-AF65-F5344CB8AC3E}">
        <p14:creationId xmlns:p14="http://schemas.microsoft.com/office/powerpoint/2010/main" val="21628021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Adjacency</Template>
  <TotalTime>491</TotalTime>
  <Words>6087</Words>
  <Application>Microsoft Office PowerPoint</Application>
  <PresentationFormat>On-screen Show (4:3)</PresentationFormat>
  <Paragraphs>688</Paragraphs>
  <Slides>106</Slides>
  <Notes>68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106</vt:i4>
      </vt:variant>
    </vt:vector>
  </HeadingPairs>
  <TitlesOfParts>
    <vt:vector size="112" baseType="lpstr">
      <vt:lpstr>Arial</vt:lpstr>
      <vt:lpstr>Calibri</vt:lpstr>
      <vt:lpstr>Cambria</vt:lpstr>
      <vt:lpstr>Verdana</vt:lpstr>
      <vt:lpstr>Wingdings</vt:lpstr>
      <vt:lpstr>Adjacency</vt:lpstr>
      <vt:lpstr>Chapter 5 </vt:lpstr>
      <vt:lpstr>PowerPoint Presentation</vt:lpstr>
      <vt:lpstr>Definitions</vt:lpstr>
      <vt:lpstr>Where does all the N come from?</vt:lpstr>
      <vt:lpstr>How is N2 transformed?</vt:lpstr>
      <vt:lpstr>What happens to “fixed” N</vt:lpstr>
      <vt:lpstr>Organic Matter and OM Processes</vt:lpstr>
      <vt:lpstr>PowerPoint Presentation</vt:lpstr>
      <vt:lpstr>Mineralization</vt:lpstr>
      <vt:lpstr>Mineralization</vt:lpstr>
      <vt:lpstr>Immobilization</vt:lpstr>
      <vt:lpstr>Immobilization </vt:lpstr>
      <vt:lpstr>Mineralization-immobilization  </vt:lpstr>
      <vt:lpstr>PowerPoint Presentation</vt:lpstr>
      <vt:lpstr>NH4 and NO3</vt:lpstr>
      <vt:lpstr>Nitrification</vt:lpstr>
      <vt:lpstr>Nitrite</vt:lpstr>
      <vt:lpstr>SUM</vt:lpstr>
      <vt:lpstr>Production of H+</vt:lpstr>
      <vt:lpstr>PowerPoint Presentation</vt:lpstr>
      <vt:lpstr>PowerPoint Presentation</vt:lpstr>
      <vt:lpstr>N and Acidity</vt:lpstr>
      <vt:lpstr>Nitrification</vt:lpstr>
      <vt:lpstr>PowerPoint Presentation</vt:lpstr>
      <vt:lpstr>Nitrogen Losses</vt:lpstr>
      <vt:lpstr>Ammonium</vt:lpstr>
      <vt:lpstr>Nitrate</vt:lpstr>
      <vt:lpstr>Denitrification</vt:lpstr>
      <vt:lpstr>How are these N transformations interrelated?</vt:lpstr>
      <vt:lpstr>N In a Natural System</vt:lpstr>
      <vt:lpstr>Plant Uptake</vt:lpstr>
      <vt:lpstr>How does the N-cycle influence commercial plant production</vt:lpstr>
      <vt:lpstr>Mineralization of N in legume residue</vt:lpstr>
      <vt:lpstr>Rotations</vt:lpstr>
      <vt:lpstr>Mineralization of N from non-legume residue   </vt:lpstr>
      <vt:lpstr>Nitrogen Use Efficiency</vt:lpstr>
      <vt:lpstr>N Response</vt:lpstr>
      <vt:lpstr>Mineralization of Soil-N</vt:lpstr>
      <vt:lpstr>PowerPoint Presentation</vt:lpstr>
      <vt:lpstr>NUE</vt:lpstr>
      <vt:lpstr>How profitable is it to fertilize for maximum yield?  </vt:lpstr>
      <vt:lpstr>How variable are crop N needs from year to year?  </vt:lpstr>
      <vt:lpstr>Yield </vt:lpstr>
      <vt:lpstr>N-Rate</vt:lpstr>
      <vt:lpstr>Choosing the yield goal.</vt:lpstr>
      <vt:lpstr>Lahoma Nitrogen</vt:lpstr>
      <vt:lpstr>Corn…</vt:lpstr>
      <vt:lpstr>Calculating Nitrogen Rate</vt:lpstr>
      <vt:lpstr>Calculating Nitrogen Rate</vt:lpstr>
      <vt:lpstr>Nitrogen Uptake by plant</vt:lpstr>
      <vt:lpstr>Yield</vt:lpstr>
      <vt:lpstr>Yield goal/Expected /Proven</vt:lpstr>
      <vt:lpstr>Proven yield – South Dakota</vt:lpstr>
      <vt:lpstr>Aggressive – Oklahoma</vt:lpstr>
      <vt:lpstr>Percent N used.</vt:lpstr>
      <vt:lpstr>Nitrogen Supplied by Soil</vt:lpstr>
      <vt:lpstr>4 Losses</vt:lpstr>
      <vt:lpstr>Efficiency of Fertilizer</vt:lpstr>
      <vt:lpstr>Fertilizer Sources</vt:lpstr>
      <vt:lpstr>PowerPoint Presentation</vt:lpstr>
      <vt:lpstr>N Fertilizers</vt:lpstr>
      <vt:lpstr>PowerPoint Presentation</vt:lpstr>
      <vt:lpstr>Anhydrous ammonia (82-0-0)  </vt:lpstr>
      <vt:lpstr>NH3</vt:lpstr>
      <vt:lpstr>NH3</vt:lpstr>
      <vt:lpstr>PowerPoint Presentation</vt:lpstr>
      <vt:lpstr>NH3</vt:lpstr>
      <vt:lpstr>NH3</vt:lpstr>
      <vt:lpstr>NH3</vt:lpstr>
      <vt:lpstr>NH3</vt:lpstr>
      <vt:lpstr>Urea (46-0-0)  </vt:lpstr>
      <vt:lpstr>Urea</vt:lpstr>
      <vt:lpstr>Urea</vt:lpstr>
      <vt:lpstr>UREA</vt:lpstr>
      <vt:lpstr>Ammonium Nitrate (33-0-0)</vt:lpstr>
      <vt:lpstr> N Fertilizers</vt:lpstr>
      <vt:lpstr>Slow-release fertilizers</vt:lpstr>
      <vt:lpstr>Slow-release fertilizers</vt:lpstr>
      <vt:lpstr>Controlled-Slow Release</vt:lpstr>
      <vt:lpstr>Controlled-Slow Release</vt:lpstr>
      <vt:lpstr>N Stabilization</vt:lpstr>
      <vt:lpstr>Urease Inhibition</vt:lpstr>
      <vt:lpstr>To Use or Not to Use</vt:lpstr>
      <vt:lpstr>To Use or Not to Use</vt:lpstr>
      <vt:lpstr>N Stabilization</vt:lpstr>
      <vt:lpstr>Nitrification Inhibition</vt:lpstr>
      <vt:lpstr>Site Specific Probability</vt:lpstr>
      <vt:lpstr>Diammonium Phosphate (18-46-0).  </vt:lpstr>
      <vt:lpstr>Ammonium Polyphosphate (10-34-0, APP)</vt:lpstr>
      <vt:lpstr>PowerPoint Presentation</vt:lpstr>
      <vt:lpstr>PowerPoint Presentation</vt:lpstr>
      <vt:lpstr>PowerPoint Presentation</vt:lpstr>
      <vt:lpstr>PowerPoint Presentation</vt:lpstr>
      <vt:lpstr>PowerPoint Presentation</vt:lpstr>
      <vt:lpstr>N Application Methods</vt:lpstr>
      <vt:lpstr>Dry 1 3 6 9</vt:lpstr>
      <vt:lpstr>Mist 012</vt:lpstr>
      <vt:lpstr>Rain 1 2 3</vt:lpstr>
      <vt:lpstr>Sub soilwet 1 2 3</vt:lpstr>
      <vt:lpstr>Wet 0 1 2 3</vt:lpstr>
      <vt:lpstr>Wet fridge 1 3 6 9</vt:lpstr>
      <vt:lpstr>Wet freezer 1 9</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5</dc:title>
  <dc:creator>Brian Arnall</dc:creator>
  <cp:lastModifiedBy>Brian Arnall</cp:lastModifiedBy>
  <cp:revision>33</cp:revision>
  <dcterms:created xsi:type="dcterms:W3CDTF">2013-09-27T12:36:18Z</dcterms:created>
  <dcterms:modified xsi:type="dcterms:W3CDTF">2019-10-09T15:14:55Z</dcterms:modified>
</cp:coreProperties>
</file>